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6" r:id="rId5"/>
    <p:sldMasterId id="2147483795" r:id="rId6"/>
    <p:sldMasterId id="2147483808" r:id="rId7"/>
  </p:sldMasterIdLst>
  <p:notesMasterIdLst>
    <p:notesMasterId r:id="rId21"/>
  </p:notesMasterIdLst>
  <p:handoutMasterIdLst>
    <p:handoutMasterId r:id="rId22"/>
  </p:handoutMasterIdLst>
  <p:sldIdLst>
    <p:sldId id="301" r:id="rId8"/>
    <p:sldId id="303" r:id="rId9"/>
    <p:sldId id="302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24" r:id="rId20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entury Gothic" panose="020B0502020202020204" pitchFamily="34" charset="0"/>
      <p:regular r:id="rId27"/>
      <p:bold r:id="rId28"/>
      <p:italic r:id="rId29"/>
      <p:boldItalic r:id="rId30"/>
    </p:embeddedFon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Nunito Light" pitchFamily="2" charset="0"/>
      <p:regular r:id="rId35"/>
      <p:italic r:id="rId36"/>
    </p:embeddedFont>
    <p:embeddedFont>
      <p:font typeface="Poppins Thin" panose="00000300000000000000" pitchFamily="2" charset="0"/>
      <p:regular r:id="rId37"/>
      <p:italic r:id="rId38"/>
    </p:embeddedFont>
  </p:embeddedFont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3C3C"/>
    <a:srgbClr val="8F8F8F"/>
    <a:srgbClr val="F04C25"/>
    <a:srgbClr val="009CAB"/>
    <a:srgbClr val="DDEFF3"/>
    <a:srgbClr val="DDDDDD"/>
    <a:srgbClr val="F8F8F8"/>
    <a:srgbClr val="969696"/>
    <a:srgbClr val="B2B2B2"/>
    <a:srgbClr val="F7AE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CE5E0C-9ABE-5F41-B703-DF6169755D7A}" v="7" dt="2023-10-03T09:32:00.4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71" autoAdjust="0"/>
    <p:restoredTop sz="95268" autoAdjust="0"/>
  </p:normalViewPr>
  <p:slideViewPr>
    <p:cSldViewPr snapToGrid="0">
      <p:cViewPr varScale="1">
        <p:scale>
          <a:sx n="78" d="100"/>
          <a:sy n="78" d="100"/>
        </p:scale>
        <p:origin x="778" y="72"/>
      </p:cViewPr>
      <p:guideLst>
        <p:guide orient="horz" pos="2183"/>
        <p:guide pos="3863"/>
      </p:guideLst>
    </p:cSldViewPr>
  </p:slideViewPr>
  <p:outlineViewPr>
    <p:cViewPr>
      <p:scale>
        <a:sx n="33" d="100"/>
        <a:sy n="33" d="100"/>
      </p:scale>
      <p:origin x="0" y="-1535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2" d="100"/>
          <a:sy n="62" d="100"/>
        </p:scale>
        <p:origin x="2299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4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font" Target="fonts/font9.fntdata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microsoft.com/office/2015/10/relationships/revisionInfo" Target="revisionInfo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D1AFA60D-1107-43F1-9C19-0E54314700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854E7A7-0636-43E3-9644-88BC3A1ECB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D5C64-84FA-4397-9F15-B8EFAD728C9A}" type="datetimeFigureOut">
              <a:rPr lang="nl-BE" smtClean="0"/>
              <a:t>10/10/2023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FDF2C5D-7E31-4265-BE75-4B05B26CF2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1CAB660-587C-4B77-A60E-04FDC2D03E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56FC6-7783-49A4-882A-75CEA66B7B9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7203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02753-A4CE-462A-8F17-9039B686C85C}" type="datetimeFigureOut">
              <a:rPr lang="nl-BE" smtClean="0"/>
              <a:t>10/10/2023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EC093-E33E-4B54-8DF9-8D56486FC8F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7823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3.svg"/><Relationship Id="rId7" Type="http://schemas.openxmlformats.org/officeDocument/2006/relationships/image" Target="../media/image15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7.sv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Relationship Id="rId9" Type="http://schemas.openxmlformats.org/officeDocument/2006/relationships/image" Target="../media/image56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7" Type="http://schemas.openxmlformats.org/officeDocument/2006/relationships/image" Target="../media/image56.svg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5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74.svg"/><Relationship Id="rId7" Type="http://schemas.openxmlformats.org/officeDocument/2006/relationships/image" Target="../media/image76.svg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5.png"/><Relationship Id="rId5" Type="http://schemas.openxmlformats.org/officeDocument/2006/relationships/image" Target="../media/image75.svg"/><Relationship Id="rId4" Type="http://schemas.openxmlformats.org/officeDocument/2006/relationships/image" Target="../media/image63.png"/><Relationship Id="rId9" Type="http://schemas.openxmlformats.org/officeDocument/2006/relationships/image" Target="../media/image56.sv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svg"/><Relationship Id="rId2" Type="http://schemas.openxmlformats.org/officeDocument/2006/relationships/image" Target="../media/image9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4.svg"/><Relationship Id="rId7" Type="http://schemas.openxmlformats.org/officeDocument/2006/relationships/image" Target="../media/image98.svg"/><Relationship Id="rId2" Type="http://schemas.openxmlformats.org/officeDocument/2006/relationships/image" Target="../media/image9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7.png"/><Relationship Id="rId5" Type="http://schemas.openxmlformats.org/officeDocument/2006/relationships/image" Target="../media/image96.svg"/><Relationship Id="rId4" Type="http://schemas.openxmlformats.org/officeDocument/2006/relationships/image" Target="../media/image95.png"/><Relationship Id="rId9" Type="http://schemas.openxmlformats.org/officeDocument/2006/relationships/image" Target="../media/image7.sv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99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7" Type="http://schemas.openxmlformats.org/officeDocument/2006/relationships/image" Target="../media/image7.svg"/><Relationship Id="rId2" Type="http://schemas.openxmlformats.org/officeDocument/2006/relationships/image" Target="../media/image10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104.svg"/><Relationship Id="rId4" Type="http://schemas.openxmlformats.org/officeDocument/2006/relationships/image" Target="../media/image103.png"/></Relationships>
</file>

<file path=ppt/slideLayouts/_rels/slideLayout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6.svg"/><Relationship Id="rId7" Type="http://schemas.openxmlformats.org/officeDocument/2006/relationships/image" Target="../media/image110.svg"/><Relationship Id="rId2" Type="http://schemas.openxmlformats.org/officeDocument/2006/relationships/image" Target="../media/image10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9.png"/><Relationship Id="rId5" Type="http://schemas.openxmlformats.org/officeDocument/2006/relationships/image" Target="../media/image108.svg"/><Relationship Id="rId4" Type="http://schemas.openxmlformats.org/officeDocument/2006/relationships/image" Target="../media/image107.png"/><Relationship Id="rId9" Type="http://schemas.openxmlformats.org/officeDocument/2006/relationships/image" Target="../media/image7.sv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svg"/><Relationship Id="rId2" Type="http://schemas.openxmlformats.org/officeDocument/2006/relationships/image" Target="../media/image91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svg"/><Relationship Id="rId2" Type="http://schemas.openxmlformats.org/officeDocument/2006/relationships/image" Target="../media/image112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svg"/><Relationship Id="rId2" Type="http://schemas.openxmlformats.org/officeDocument/2006/relationships/image" Target="../media/image114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svg"/><Relationship Id="rId2" Type="http://schemas.openxmlformats.org/officeDocument/2006/relationships/image" Target="../media/image116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18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7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374035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0C7DC0E9-206B-3EC5-5A9A-91594C0EE8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447"/>
          <a:stretch/>
        </p:blipFill>
        <p:spPr>
          <a:xfrm rot="10800000">
            <a:off x="6675543" y="5426034"/>
            <a:ext cx="4761335" cy="143196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E0157AD-A891-A1AC-9563-C7000319F2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6421892" y="1787400"/>
            <a:ext cx="5204805" cy="3283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3BC9DF6-267F-1569-9F12-E1CB06A9EEF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E89CA-1E5F-6B52-C912-30D9822E48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2E70A7-2C48-50B1-8E87-713A1B946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8075448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D73269-B985-8940-6471-60C19BED7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74CFE-E0F7-3140-4108-44D7495C6722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98DE0-78F2-FC62-93AF-60F7A96796C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B9ABD-C563-61B1-6D71-EAABD486CCD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5DE3520F-B464-0DD1-1FF4-A471D8364B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59993828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BDC6-B3B3-7F4B-F721-D9F06CCC7B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EC0DA0-A551-D6B3-2BCE-99146FAE1BC7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4CA4E9-E664-2785-835C-512889A84F8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CBE5E-9122-E02A-7CED-9015567A975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557DAA5-F5EB-EF95-7A4F-4EEE88EA78E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7DBA36-DDE5-92A6-3086-F6603E8376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97581604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titels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9FBB3D9-5491-08FB-7248-0C56498D3F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04419"/>
            <a:ext cx="5322090" cy="1116012"/>
          </a:xfrm>
        </p:spPr>
        <p:txBody>
          <a:bodyPr lIns="90000"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DCD618-5862-1ACC-FB63-D9EAC21F85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53973" y="304419"/>
            <a:ext cx="5322090" cy="1116013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bg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55D77F-BF38-F71B-C592-8AC4ECC4BA06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CFAE-7ED8-6D96-89E0-496BA176800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5FA79-34B6-D880-2E66-87A45ED101A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192B4F4-000C-5D76-23FB-846B97E2EF0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AA25077-A7CF-1DB7-8E91-80AF2D9A1E6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17756923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link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04419"/>
            <a:ext cx="5580062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E50CE9-799E-DC5E-2372-42532E9151F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01" y="1628775"/>
            <a:ext cx="5580064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12679703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link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82BC15-252B-9CF6-D98C-10F5575F8CB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 lIns="0"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4987831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recht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69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06F01A4-C9D2-BE35-0426-9AB950A3501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2D81DE2-D391-8E7C-7E33-2BF8ADA6F1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46606630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recht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ED01CD-4DE7-B556-5103-FD866A30B8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15603-956E-DDD7-689A-D288A5269A8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7CAD8-B3AF-8B8A-DE4C-E234E149D8AA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39D71-6913-528F-3156-3E1F26F9EF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CF5A95B0-3690-6E2E-1250-2C7C9654CF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001731485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32ADBBFE-8B79-4B13-5185-1AA5D799B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5760375" y="941218"/>
            <a:ext cx="7887684" cy="4975564"/>
          </a:xfrm>
          <a:custGeom>
            <a:avLst/>
            <a:gdLst>
              <a:gd name="connsiteX0" fmla="*/ 7887684 w 7887684"/>
              <a:gd name="connsiteY0" fmla="*/ 0 h 4975564"/>
              <a:gd name="connsiteX1" fmla="*/ 7887684 w 7887684"/>
              <a:gd name="connsiteY1" fmla="*/ 1171661 h 4975564"/>
              <a:gd name="connsiteX2" fmla="*/ 7372842 w 7887684"/>
              <a:gd name="connsiteY2" fmla="*/ 1171661 h 4975564"/>
              <a:gd name="connsiteX3" fmla="*/ 7372842 w 7887684"/>
              <a:gd name="connsiteY3" fmla="*/ 4975564 h 4975564"/>
              <a:gd name="connsiteX4" fmla="*/ 503731 w 7887684"/>
              <a:gd name="connsiteY4" fmla="*/ 4975564 h 4975564"/>
              <a:gd name="connsiteX5" fmla="*/ 503731 w 7887684"/>
              <a:gd name="connsiteY5" fmla="*/ 1171661 h 4975564"/>
              <a:gd name="connsiteX6" fmla="*/ 0 w 7887684"/>
              <a:gd name="connsiteY6" fmla="*/ 1171661 h 4975564"/>
              <a:gd name="connsiteX7" fmla="*/ 0 w 7887684"/>
              <a:gd name="connsiteY7" fmla="*/ 0 h 497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7684" h="4975564">
                <a:moveTo>
                  <a:pt x="7887684" y="0"/>
                </a:moveTo>
                <a:lnTo>
                  <a:pt x="7887684" y="1171661"/>
                </a:lnTo>
                <a:lnTo>
                  <a:pt x="7372842" y="1171661"/>
                </a:lnTo>
                <a:lnTo>
                  <a:pt x="7372842" y="4975564"/>
                </a:lnTo>
                <a:lnTo>
                  <a:pt x="503731" y="4975564"/>
                </a:lnTo>
                <a:lnTo>
                  <a:pt x="503731" y="1171661"/>
                </a:lnTo>
                <a:lnTo>
                  <a:pt x="0" y="1171661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557F868-D01C-34B4-3D4B-16A8F5575F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659576533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03BA3DC6-D65A-81E9-A20F-81CD2B1DC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54" r="8887" b="5227"/>
          <a:stretch>
            <a:fillRect/>
          </a:stretch>
        </p:blipFill>
        <p:spPr>
          <a:xfrm rot="16200000">
            <a:off x="6269881" y="946992"/>
            <a:ext cx="6869112" cy="4975126"/>
          </a:xfrm>
          <a:custGeom>
            <a:avLst/>
            <a:gdLst>
              <a:gd name="connsiteX0" fmla="*/ 6869112 w 6869112"/>
              <a:gd name="connsiteY0" fmla="*/ 0 h 4975126"/>
              <a:gd name="connsiteX1" fmla="*/ 6869112 w 6869112"/>
              <a:gd name="connsiteY1" fmla="*/ 4975126 h 4975126"/>
              <a:gd name="connsiteX2" fmla="*/ 0 w 6869112"/>
              <a:gd name="connsiteY2" fmla="*/ 4975126 h 4975126"/>
              <a:gd name="connsiteX3" fmla="*/ 1 w 6869112"/>
              <a:gd name="connsiteY3" fmla="*/ 0 h 497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9112" h="4975126">
                <a:moveTo>
                  <a:pt x="6869112" y="0"/>
                </a:moveTo>
                <a:lnTo>
                  <a:pt x="6869112" y="4975126"/>
                </a:lnTo>
                <a:lnTo>
                  <a:pt x="0" y="4975126"/>
                </a:lnTo>
                <a:lnTo>
                  <a:pt x="1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3F89E07-CD75-49F7-0E54-E116911C9A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18982072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EA93CC7-CB38-F753-0C0A-4EAB7D04B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78" r="4678"/>
          <a:stretch/>
        </p:blipFill>
        <p:spPr>
          <a:xfrm rot="16200000">
            <a:off x="1831619" y="1988678"/>
            <a:ext cx="6858001" cy="2880641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62E49E7A-EE26-A574-2BA6-A1CF5C72D4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795738C-D898-0393-BB68-B238B64871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1522669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B2848F40-D88C-A8ED-DFA0-683C7CFBF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5760941" y="941436"/>
            <a:ext cx="7886991" cy="4975127"/>
          </a:xfrm>
          <a:custGeom>
            <a:avLst/>
            <a:gdLst>
              <a:gd name="connsiteX0" fmla="*/ 7886991 w 7886991"/>
              <a:gd name="connsiteY0" fmla="*/ 0 h 4975127"/>
              <a:gd name="connsiteX1" fmla="*/ 7886991 w 7886991"/>
              <a:gd name="connsiteY1" fmla="*/ 439703 h 4975127"/>
              <a:gd name="connsiteX2" fmla="*/ 7372495 w 7886991"/>
              <a:gd name="connsiteY2" fmla="*/ 439703 h 4975127"/>
              <a:gd name="connsiteX3" fmla="*/ 7372495 w 7886991"/>
              <a:gd name="connsiteY3" fmla="*/ 4975127 h 4975127"/>
              <a:gd name="connsiteX4" fmla="*/ 514495 w 7886991"/>
              <a:gd name="connsiteY4" fmla="*/ 4975127 h 4975127"/>
              <a:gd name="connsiteX5" fmla="*/ 514495 w 7886991"/>
              <a:gd name="connsiteY5" fmla="*/ 159287 h 4975127"/>
              <a:gd name="connsiteX6" fmla="*/ 0 w 7886991"/>
              <a:gd name="connsiteY6" fmla="*/ 159287 h 4975127"/>
              <a:gd name="connsiteX7" fmla="*/ 0 w 7886991"/>
              <a:gd name="connsiteY7" fmla="*/ 0 h 497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6991" h="4975127">
                <a:moveTo>
                  <a:pt x="7886991" y="0"/>
                </a:moveTo>
                <a:lnTo>
                  <a:pt x="7886991" y="439703"/>
                </a:lnTo>
                <a:lnTo>
                  <a:pt x="7372495" y="439703"/>
                </a:lnTo>
                <a:lnTo>
                  <a:pt x="7372495" y="4975127"/>
                </a:lnTo>
                <a:lnTo>
                  <a:pt x="514495" y="4975127"/>
                </a:lnTo>
                <a:lnTo>
                  <a:pt x="514495" y="159287"/>
                </a:lnTo>
                <a:lnTo>
                  <a:pt x="0" y="15928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A954ACF-6B35-A610-D684-45E07930948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977994956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D5C514-92E9-E06E-E650-E399D8A7C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08800" y="0"/>
            <a:ext cx="2895600" cy="6857999"/>
          </a:xfrm>
          <a:prstGeom prst="rect">
            <a:avLst/>
          </a:prstGeom>
        </p:spPr>
      </p:pic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4B895A2D-841E-656E-0A48-2304BE3978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9E499908-07C6-7818-C96C-B7C3E418643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580064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078533292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11160127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72429-0723-40A5-3170-4D17676F34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61C57-D71C-CAB2-7ED7-A8063BE4BA5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69233-49DA-4816-53E9-F47C1D1E76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44E5DC-026F-CDF7-781F-11FDFF7DB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04581691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6244F-806F-5491-7115-FB10619AC55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9F7A2-A74D-7423-942C-E2F49D36D29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25B8C-1065-E0A6-9195-CF00D19C145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D8FEF1C-7197-4C87-163A-AAB28347E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439425890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623CF8-69A2-EA1C-7007-2B384F0374D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53973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FAF860-9A85-8B4B-9BAD-7AA4ED879E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A9DE9-EFB2-7D16-47CA-52EECA882CC9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73C4FE-C55D-7D64-F809-C4F2E7C34076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AFCC75-91E8-718E-2D1C-D250A6FDCF2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64E0F21-B9EA-9C0C-3962-EA1D720A4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524484250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69CF9B73-52C0-6E92-3AE3-A118A967F17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8F50887-F98A-DF81-BC95-3B9A71975B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53973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EF5975-8321-45D4-07EB-9E74F376AEEA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24D501-7CD2-9F39-B321-DC8B3E977227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38388B1-BD89-FAD6-4602-314863A04746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4007463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3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7D9D2E6-A91D-4812-424C-BC8C7F17FE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436064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019247B9-13DD-C7F3-D414-BE067BAF8B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476000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C4F7EF4C-452C-8E28-7E21-BED4F04BD1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52449EB-F04E-DE0D-66E1-10B82F53D5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7599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744BF5-7026-442A-A492-B1A15116DA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3605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FBB62A-2ECF-D1B9-4A91-8CBD38543740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7B873-55F7-E68B-22E2-78986BB51949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ACFFAB-ED95-6FD7-4DED-30BF7EC903B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A04E92B-E31D-4895-4A04-C820017389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50538250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4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02A4B165-1D40-EBFD-187F-3BE031A7B8A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95062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D59FEF4-C42C-4B1B-0CF0-DBCDC173C4A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274185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33C1550-6F0B-26D1-1835-80C89C44BC6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153307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5E7CAD3-C36D-B26A-C4BA-E7D492F244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5938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FFCF4A2-50EA-B802-5057-70EBA453F3A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86589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301D5121-35A0-F1BD-C9DC-6A29D2F765D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69947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6921CDFB-6A3F-48EA-AF9D-7BB9C210BC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52461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919298-2971-3124-30A7-C87B7895BA28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81259-6EE3-3C86-22DC-FFED6C664AA6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2D2C61-1689-E04F-F768-86756695534D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D990DD-CF50-2982-516E-06B6600281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441322912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foto (slidevu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1999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A60DDD1-A129-FB65-631E-8FAE19BAD6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1241240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86ADB14-E0C0-C419-F9C4-CA1D25DFA2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512763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1147512733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9" y="512763"/>
            <a:ext cx="11160124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9A6D194-1D8E-8267-F452-80F0446FD1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667344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C9E6424-B33D-0042-F533-47ECD4BA78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1028697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386642295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5A89896-58EE-8464-A751-8F33290BB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B047733E-2976-B52B-F6B8-AF7CF9BAD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952F8-66D0-2ED7-AEF5-991CDEC4A8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9737386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AE69C0EC-AF22-A673-4E04-444F2D9EBB8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1569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EBBBEE-B2CB-CC7C-B9AD-D022CD16D9E1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A75450-3D30-3677-0385-7D0BDD7BE34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FB3C0-D603-8E2F-02D0-BAE368E36FC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BDFADB8-37BB-C535-B9A9-E9590C2EB3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499673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6F5B570-3D42-73B4-5E07-424E0F7BA6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997706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D9906FA-D162-FA5B-71C6-E7F5B5BF27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38939" y="1499672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4C5B4D6-37D5-11CC-DA4F-4759045D275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38939" y="997705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242146822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2999" y="512763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21C07DAE-83D3-991D-C05A-68A324845F5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22999" y="3557587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C1806C-0AAB-48BF-89E6-257EFB5B8C43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B9717-E33B-A934-3871-635EB9B7B33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C2FAC-46CF-CF2A-AC48-31C3B9BD490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14039349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42166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9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4D30AFE-4552-30D0-38E2-7CC1CBB030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15939" y="3557587"/>
            <a:ext cx="5433896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59887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E8E46-F289-0365-4159-9626BE37E412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38347-35B7-C3F1-6EA7-D6AD7D870989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25520-C2FB-1AAB-4326-931CCE81D99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04807256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3000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35102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66947" y="512763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F26BC34F-D3AA-0B2A-26EC-080C156B7BB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23000" y="3557587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27F7823D-C314-05C9-1C5B-12CA04F9222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066947" y="3557587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A85FE5F-1EC9-DCC4-FD0A-AD87FBBC16F7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17913F-A06E-E7E3-B1C5-DB02145835F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DB972D-BC24-2423-9642-92BE673289B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67932636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grafiek wilt toevoegen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7C3A5A-7B43-D5FB-AA03-CB1B24C419A7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CB4FF9-9D06-081F-91F6-3E01293B2B1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31BE2D-3DE7-6EDB-08DD-73387AE7700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880520-9553-3AD3-98DC-048EBE5DB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53755603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ek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6353972" y="1628775"/>
            <a:ext cx="5322090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grafiek wilt toevoegen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71E7A4-A9B4-D22B-A92D-0957DF6A35B5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B6306-008E-C05E-E6E7-433B240B98A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F7004B-74D0-6F93-F03D-36B6F99D090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A0CF93-8D63-4FD6-119F-5103B90CA4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69202CB-A2AA-940C-7E43-ABA11EE1A27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945155604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2AC07F32-C191-403F-7407-8C662FD22BF6}"/>
              </a:ext>
            </a:extLst>
          </p:cNvPr>
          <p:cNvSpPr>
            <a:spLocks noGrp="1"/>
          </p:cNvSpPr>
          <p:nvPr>
            <p:ph type="tbl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tabel wilt toevoegen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7EE5F-A76D-A996-6EBE-DD51DBAB769F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2E9D4-272A-AA6F-E413-B9E9382FD37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9A98A-6113-D242-33E2-C0EDDC8FDD4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BB25C5-3A3B-D7BD-652B-7B6C94301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076960087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2">
            <a:extLst>
              <a:ext uri="{FF2B5EF4-FFF2-40B4-BE49-F238E27FC236}">
                <a16:creationId xmlns:a16="http://schemas.microsoft.com/office/drawing/2014/main" id="{F273B77E-10BA-D2FF-013B-B7810AFFBCB1}"/>
              </a:ext>
            </a:extLst>
          </p:cNvPr>
          <p:cNvSpPr>
            <a:spLocks noGrp="1"/>
          </p:cNvSpPr>
          <p:nvPr>
            <p:ph type="tbl" sz="quarter" idx="23"/>
          </p:nvPr>
        </p:nvSpPr>
        <p:spPr>
          <a:xfrm>
            <a:off x="6353971" y="1628775"/>
            <a:ext cx="5322091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tabel wilt toevoegen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2B070-8B3C-87DF-4B6F-59E81786660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5E4CF-63B9-7FCD-7CB9-D5F6D336460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1E1E9-1E01-1733-5EB0-910A532A826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667022D-936C-2D27-53B8-1BB33C4C6F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11AA424F-0E40-3A43-4FC5-0BBD71E9C3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047332038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714BDC6-0435-BE27-0FED-7FAA9A86C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74328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D7AE5942-4F63-ACC5-4DE3-CF6CF96FB268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4764442" y="1628775"/>
            <a:ext cx="6911620" cy="4716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92B1E8-47FC-953C-F731-EF5A12DDD1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E313E-5F5A-5734-FDB1-ACFF601DDB3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DC76F-CF80-ADBB-1057-239680ED830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B6802-D161-015C-E8B2-AC943863BAB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2D34801-5173-DF5E-FB34-D011F44EF9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7" y="1628775"/>
            <a:ext cx="370850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04241653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360C0742-7C35-27FD-F7B8-B99B49F84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419343" y="1589213"/>
            <a:ext cx="5849106" cy="369620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A4F9D45-4BC8-F585-6E92-6C3F5C5437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-3999" b="-3999"/>
          <a:stretch/>
        </p:blipFill>
        <p:spPr>
          <a:xfrm rot="16200000">
            <a:off x="4369743" y="2280680"/>
            <a:ext cx="5635107" cy="232458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C1CF9E8-50DB-4488-EFA2-5FA20DBAE5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9600" y="614106"/>
            <a:ext cx="2149200" cy="5646421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5916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90687BDE-65F0-63E5-1105-A00136C531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94D70C5-D4C5-2489-9430-B8D8DF7B1E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3813456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6314AC0-17EE-A056-A312-DC697CB96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3B8DB3AD-CBBA-89FA-79F9-CEBC9C5C43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86B2C0-1181-987A-042F-2C2D2F6953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549425107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85D997F0-5791-557B-2A6D-1067E17459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36B684-9E01-8ECC-4049-18AC9DFC4A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4035357453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506C553B-F633-02CA-1430-79ED3F76C36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0369"/>
          <a:stretch/>
        </p:blipFill>
        <p:spPr>
          <a:xfrm rot="16200000">
            <a:off x="6057132" y="1216307"/>
            <a:ext cx="7844350" cy="4425386"/>
          </a:xfrm>
          <a:custGeom>
            <a:avLst/>
            <a:gdLst>
              <a:gd name="connsiteX0" fmla="*/ 7844350 w 7844350"/>
              <a:gd name="connsiteY0" fmla="*/ 0 h 4425386"/>
              <a:gd name="connsiteX1" fmla="*/ 7844350 w 7844350"/>
              <a:gd name="connsiteY1" fmla="*/ 120086 h 4425386"/>
              <a:gd name="connsiteX2" fmla="*/ 7351175 w 7844350"/>
              <a:gd name="connsiteY2" fmla="*/ 120086 h 4425386"/>
              <a:gd name="connsiteX3" fmla="*/ 7351175 w 7844350"/>
              <a:gd name="connsiteY3" fmla="*/ 4425386 h 4425386"/>
              <a:gd name="connsiteX4" fmla="*/ 493176 w 7844350"/>
              <a:gd name="connsiteY4" fmla="*/ 4425386 h 4425386"/>
              <a:gd name="connsiteX5" fmla="*/ 493176 w 7844350"/>
              <a:gd name="connsiteY5" fmla="*/ 120086 h 4425386"/>
              <a:gd name="connsiteX6" fmla="*/ 0 w 7844350"/>
              <a:gd name="connsiteY6" fmla="*/ 120086 h 4425386"/>
              <a:gd name="connsiteX7" fmla="*/ 0 w 7844350"/>
              <a:gd name="connsiteY7" fmla="*/ 0 h 442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4350" h="4425386">
                <a:moveTo>
                  <a:pt x="7844350" y="0"/>
                </a:moveTo>
                <a:lnTo>
                  <a:pt x="7844350" y="120086"/>
                </a:lnTo>
                <a:lnTo>
                  <a:pt x="7351175" y="120086"/>
                </a:lnTo>
                <a:lnTo>
                  <a:pt x="7351175" y="4425386"/>
                </a:lnTo>
                <a:lnTo>
                  <a:pt x="493176" y="4425386"/>
                </a:lnTo>
                <a:lnTo>
                  <a:pt x="493176" y="120086"/>
                </a:lnTo>
                <a:lnTo>
                  <a:pt x="0" y="120086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85174660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F7217FF-8C88-D49F-720B-61816BB41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635"/>
          <a:stretch>
            <a:fillRect/>
          </a:stretch>
        </p:blipFill>
        <p:spPr>
          <a:xfrm rot="10800000">
            <a:off x="4457698" y="-1"/>
            <a:ext cx="7734302" cy="5572125"/>
          </a:xfrm>
          <a:custGeom>
            <a:avLst/>
            <a:gdLst>
              <a:gd name="connsiteX0" fmla="*/ 7734302 w 7734302"/>
              <a:gd name="connsiteY0" fmla="*/ 5572125 h 5572125"/>
              <a:gd name="connsiteX1" fmla="*/ 0 w 7734302"/>
              <a:gd name="connsiteY1" fmla="*/ 5572125 h 5572125"/>
              <a:gd name="connsiteX2" fmla="*/ 0 w 7734302"/>
              <a:gd name="connsiteY2" fmla="*/ 0 h 5572125"/>
              <a:gd name="connsiteX3" fmla="*/ 7734302 w 7734302"/>
              <a:gd name="connsiteY3" fmla="*/ 0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4302" h="5572125">
                <a:moveTo>
                  <a:pt x="7734302" y="5572125"/>
                </a:moveTo>
                <a:lnTo>
                  <a:pt x="0" y="5572125"/>
                </a:lnTo>
                <a:lnTo>
                  <a:pt x="0" y="0"/>
                </a:lnTo>
                <a:lnTo>
                  <a:pt x="7734302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D4337BEE-BE6F-5048-BD50-D5D00D9E5F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246D7-FC38-0AB7-DF87-ED3F00907E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rgbClr val="000000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2867203157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4793260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ENG) + onder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C3E42-D88F-423A-8700-8709059C7F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895153"/>
            <a:ext cx="12193200" cy="1093285"/>
          </a:xfrm>
        </p:spPr>
        <p:txBody>
          <a:bodyPr lIns="3780000" tIns="360000" rIns="3780000" bIns="36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9117F13-491C-49B1-8A86-804DB469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2490"/>
            <a:ext cx="12192000" cy="2512663"/>
          </a:xfrm>
        </p:spPr>
        <p:txBody>
          <a:bodyPr lIns="2880000" tIns="360000" rIns="2880000" bIns="360000" anchor="b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8CC6BA2-FB13-4E2E-AE23-9437591CAC03}"/>
              </a:ext>
            </a:extLst>
          </p:cNvPr>
          <p:cNvCxnSpPr>
            <a:cxnSpLocks/>
          </p:cNvCxnSpPr>
          <p:nvPr userDrawn="1"/>
        </p:nvCxnSpPr>
        <p:spPr>
          <a:xfrm>
            <a:off x="5376000" y="3895153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jdelijke aanduiding voor voettekst 30">
            <a:extLst>
              <a:ext uri="{FF2B5EF4-FFF2-40B4-BE49-F238E27FC236}">
                <a16:creationId xmlns:a16="http://schemas.microsoft.com/office/drawing/2014/main" id="{4DF3213D-4079-48DF-80F5-E3EE6159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5" name="Tijdelijke aanduiding voor datum 29">
            <a:extLst>
              <a:ext uri="{FF2B5EF4-FFF2-40B4-BE49-F238E27FC236}">
                <a16:creationId xmlns:a16="http://schemas.microsoft.com/office/drawing/2014/main" id="{579D1B10-DC5A-4201-9186-96A11292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08EBA27-62D4-4E04-8887-AF19500483C6}" type="datetime1">
              <a:rPr lang="nl-BE" smtClean="0"/>
              <a:t>10/10/2023</a:t>
            </a:fld>
            <a:endParaRPr lang="nl-BE" dirty="0"/>
          </a:p>
        </p:txBody>
      </p:sp>
      <p:sp>
        <p:nvSpPr>
          <p:cNvPr id="38" name="Tijdelijke aanduiding voor dianummer 31">
            <a:extLst>
              <a:ext uri="{FF2B5EF4-FFF2-40B4-BE49-F238E27FC236}">
                <a16:creationId xmlns:a16="http://schemas.microsoft.com/office/drawing/2014/main" id="{B93F2C7D-3A60-4D59-A3D9-E84F6EDA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A5E6A275-309F-4BC9-903A-F81D742F40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2" y="450000"/>
            <a:ext cx="3029896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85102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BD258B1A-3DA0-4129-87C8-BB944FC312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10753200" cy="5436833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 anchor="t" anchorCtr="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1DBB631F-8BAA-4B79-909C-DA7004EE512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BD124D26-6847-4B58-9E48-47DD243D1C33}" type="datetime1">
              <a:rPr lang="nl-BE" smtClean="0"/>
              <a:t>10/10/2023</a:t>
            </a:fld>
            <a:endParaRPr lang="nl-BE" dirty="0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38191E7D-D53A-4C99-A032-21A039B997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0E33986-99E9-4456-975D-E42DCBB0A9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7892D4-1A0A-483F-BB20-AF913FC3C4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7830514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6BF3948-9DE7-451D-80FE-FDE2AF8F9725}" type="datetime4">
              <a:rPr lang="nl-NL" smtClean="0"/>
              <a:t>10 oktober 2023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194154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DA376B0-7373-A672-75C0-6A9DD58A7E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72" r="4772"/>
          <a:stretch/>
        </p:blipFill>
        <p:spPr>
          <a:xfrm rot="16200000">
            <a:off x="1828616" y="1985677"/>
            <a:ext cx="6858003" cy="2886641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6364895-8EE9-43B9-883C-846E690884E9}" type="datetime4">
              <a:rPr lang="nl-NL" smtClean="0"/>
              <a:t>10 oktober 2023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C038C994-DC00-C844-899F-D3660EF75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46F2F8C-4C33-47BC-7977-F025A7A824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880230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179735B-DFCA-D124-198E-05FA8E2CF2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57DEAAA-9169-43F6-98EA-FAEFD7E6398F}" type="datetime4">
              <a:rPr lang="nl-NL" smtClean="0"/>
              <a:t>10 oktober 2023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C7D1E8C1-13EB-D4BB-EFD2-7B7A3C2A77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D4C4E4-7DE4-06A2-244F-5CC6B54E28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940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1DAEDD1-911A-2B51-32FA-649207F2B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08EFC0-135F-2AF7-5FCD-DA748AFBC5E3}"/>
              </a:ext>
            </a:extLst>
          </p:cNvPr>
          <p:cNvSpPr/>
          <p:nvPr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B152DDB2-B7AF-F076-4764-CFB5ED0B26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D50E6-C455-3BD2-FB90-1941D47E4A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8015623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481C1C3-3BCD-6737-872A-E43678CDBB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427776" y="1604866"/>
            <a:ext cx="5842800" cy="368564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8A2B2E9-7A2E-EA50-CBBE-56D4A955C0C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16400" y="623490"/>
            <a:ext cx="2159683" cy="5648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E1C7CCF-738D-5AA5-7E62-F47408B1E1C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9600" y="624480"/>
            <a:ext cx="2149200" cy="5646421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26290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C268CB-3DBD-4B05-A9BD-9D7E54202419}" type="datetime4">
              <a:rPr lang="nl-NL" smtClean="0"/>
              <a:t>10 oktober 2023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7B6CB02A-6C06-3A91-9D99-A43E43406A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C11A279-6B85-9340-070F-DD7F56D77E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57580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0D358D4-E33B-1EC4-3BC2-A9185D93C9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A0F71F-AA82-490F-2299-6199D83A747C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99D66D-452D-4E89-A6C1-8980E51EB81D}" type="datetime4">
              <a:rPr lang="nl-NL" smtClean="0"/>
              <a:t>10 oktober 2023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32158DDD-DEB8-DA3A-7F9B-35F4B5907D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8CAF5F-8604-8363-831C-7FDD6CC1A9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44142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E3A3DB3-3F3E-9E1D-4D82-D3A61E696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4238293" y="2126818"/>
            <a:ext cx="6903349" cy="260980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7836F46-0818-6D94-A02D-96FEDE21A4D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837B4EC-ABCD-4900-BC6B-487F68357E70}" type="datetime4">
              <a:rPr lang="nl-NL" smtClean="0"/>
              <a:t>10 oktober 2023</a:t>
            </a:fld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4A46CF9-500D-0D14-EA47-0C0460B110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AA89F6E9-0061-D186-2A2B-706806631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43072936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28C50E3-30E0-578B-06D1-F44116DB10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421892" y="1787410"/>
            <a:ext cx="5204806" cy="32832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63A626-3A96-7011-342D-0DD4422CFE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3526"/>
          <a:stretch/>
        </p:blipFill>
        <p:spPr>
          <a:xfrm rot="5400000">
            <a:off x="8340234" y="3693405"/>
            <a:ext cx="1431956" cy="489723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5D436B6-1FD6-9F4B-F52D-042A47AC1C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F8A284-8639-448B-BE66-5CECA7535D4B}" type="datetime4">
              <a:rPr lang="nl-NL" smtClean="0"/>
              <a:t>10 oktober 2023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B237C78-D1A1-E2DF-4F97-E73DA3A039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E1A21EC6-3CE0-1BFB-9955-E64E981EC4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24878054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8F318506-1681-83B9-A6FC-0F33D286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1C39A2DA-2AFD-4A90-AF80-F53B3C312490}" type="datetime4">
              <a:rPr lang="nl-NL" smtClean="0"/>
              <a:t>10 oktober 2023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0680647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9ADCDA6-D1C9-C76B-F94C-15A3EF19FF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6327"/>
            <a:ext cx="12192000" cy="6765346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8799530B-C3A8-406F-AF28-F4D6A698DB67}" type="datetime4">
              <a:rPr lang="nl-NL" smtClean="0"/>
              <a:t>10 oktober 2023</a:t>
            </a:fld>
            <a:endParaRPr lang="en-BE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3F845A7B-EDB6-5BBA-1A79-D81135E80F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A938B-2B1B-5A56-0CE7-EA9689DD7FE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19784142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67C718-93DF-4A33-A01C-D3E9F0E1219E}" type="datetime4">
              <a:rPr lang="nl-NL" smtClean="0"/>
              <a:t>10 oktober 2023</a:t>
            </a:fld>
            <a:endParaRPr lang="en-BE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355887D-756F-F868-3DF0-03CF47DF58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868A457-A7E9-09CE-7AEF-67371853D2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5275110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163841E5-F71C-A65C-0467-85C1386F5CC9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1493"/>
          <a:stretch>
            <a:fillRect/>
          </a:stretch>
        </p:blipFill>
        <p:spPr>
          <a:xfrm rot="16200000">
            <a:off x="6033971" y="1222092"/>
            <a:ext cx="7902247" cy="4413812"/>
          </a:xfrm>
          <a:custGeom>
            <a:avLst/>
            <a:gdLst>
              <a:gd name="connsiteX0" fmla="*/ 7902247 w 7902247"/>
              <a:gd name="connsiteY0" fmla="*/ 0 h 4413812"/>
              <a:gd name="connsiteX1" fmla="*/ 7902247 w 7902247"/>
              <a:gd name="connsiteY1" fmla="*/ 324412 h 4413812"/>
              <a:gd name="connsiteX2" fmla="*/ 7380122 w 7902247"/>
              <a:gd name="connsiteY2" fmla="*/ 324412 h 4413812"/>
              <a:gd name="connsiteX3" fmla="*/ 7380122 w 7902247"/>
              <a:gd name="connsiteY3" fmla="*/ 4413812 h 4413812"/>
              <a:gd name="connsiteX4" fmla="*/ 522122 w 7902247"/>
              <a:gd name="connsiteY4" fmla="*/ 4413812 h 4413812"/>
              <a:gd name="connsiteX5" fmla="*/ 522122 w 7902247"/>
              <a:gd name="connsiteY5" fmla="*/ 324412 h 4413812"/>
              <a:gd name="connsiteX6" fmla="*/ 0 w 7902247"/>
              <a:gd name="connsiteY6" fmla="*/ 324412 h 4413812"/>
              <a:gd name="connsiteX7" fmla="*/ 0 w 7902247"/>
              <a:gd name="connsiteY7" fmla="*/ 0 h 4413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02247" h="4413812">
                <a:moveTo>
                  <a:pt x="7902247" y="0"/>
                </a:moveTo>
                <a:lnTo>
                  <a:pt x="7902247" y="324412"/>
                </a:lnTo>
                <a:lnTo>
                  <a:pt x="7380122" y="324412"/>
                </a:lnTo>
                <a:lnTo>
                  <a:pt x="7380122" y="4413812"/>
                </a:lnTo>
                <a:lnTo>
                  <a:pt x="522122" y="4413812"/>
                </a:lnTo>
                <a:lnTo>
                  <a:pt x="522122" y="324412"/>
                </a:lnTo>
                <a:lnTo>
                  <a:pt x="0" y="32441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139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>
                <a:solidFill>
                  <a:schemeClr val="tx2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A4664BC9-D0BE-4AD8-B797-CF5104CA4DAD}" type="datetime4">
              <a:rPr lang="nl-NL" smtClean="0"/>
              <a:t>10 oktober 2023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6754907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DE57CD68-75B6-F13A-63EF-6346852222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>
            <a:off x="4457698" y="8628"/>
            <a:ext cx="8839202" cy="5563497"/>
          </a:xfrm>
          <a:custGeom>
            <a:avLst/>
            <a:gdLst>
              <a:gd name="connsiteX0" fmla="*/ 8839202 w 8839202"/>
              <a:gd name="connsiteY0" fmla="*/ 5563497 h 5563497"/>
              <a:gd name="connsiteX1" fmla="*/ 1104900 w 8839202"/>
              <a:gd name="connsiteY1" fmla="*/ 5563497 h 5563497"/>
              <a:gd name="connsiteX2" fmla="*/ 1104900 w 8839202"/>
              <a:gd name="connsiteY2" fmla="*/ 619125 h 5563497"/>
              <a:gd name="connsiteX3" fmla="*/ 0 w 8839202"/>
              <a:gd name="connsiteY3" fmla="*/ 619125 h 5563497"/>
              <a:gd name="connsiteX4" fmla="*/ 0 w 8839202"/>
              <a:gd name="connsiteY4" fmla="*/ 0 h 5563497"/>
              <a:gd name="connsiteX5" fmla="*/ 8839202 w 8839202"/>
              <a:gd name="connsiteY5" fmla="*/ 0 h 556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39202" h="5563497">
                <a:moveTo>
                  <a:pt x="8839202" y="5563497"/>
                </a:moveTo>
                <a:lnTo>
                  <a:pt x="1104900" y="5563497"/>
                </a:lnTo>
                <a:lnTo>
                  <a:pt x="1104900" y="619125"/>
                </a:lnTo>
                <a:lnTo>
                  <a:pt x="0" y="619125"/>
                </a:lnTo>
                <a:lnTo>
                  <a:pt x="0" y="0"/>
                </a:lnTo>
                <a:lnTo>
                  <a:pt x="8839202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CD48848F-FCE7-50A3-7025-7A4C334418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F5E48E7-2638-428E-86FE-D90B32F37459}" type="datetime4">
              <a:rPr lang="nl-NL" smtClean="0"/>
              <a:t>10 oktober 2023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E5697C-BC98-F04E-B5D3-5D7868FE6A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30749907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CE64085-5AF5-4F00-9721-C60A1125DCF2}" type="datetime4">
              <a:rPr lang="nl-NL" smtClean="0"/>
              <a:t>10 oktober 2023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8435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344E15D9-B904-6C23-DB9B-FE9668214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38"/>
          <a:stretch>
            <a:fillRect/>
          </a:stretch>
        </p:blipFill>
        <p:spPr>
          <a:xfrm rot="10800000">
            <a:off x="0" y="0"/>
            <a:ext cx="4708559" cy="3150972"/>
          </a:xfrm>
          <a:custGeom>
            <a:avLst/>
            <a:gdLst>
              <a:gd name="connsiteX0" fmla="*/ 4708559 w 4708559"/>
              <a:gd name="connsiteY0" fmla="*/ 3150972 h 3150972"/>
              <a:gd name="connsiteX1" fmla="*/ 0 w 4708559"/>
              <a:gd name="connsiteY1" fmla="*/ 3150972 h 3150972"/>
              <a:gd name="connsiteX2" fmla="*/ 0 w 4708559"/>
              <a:gd name="connsiteY2" fmla="*/ 0 h 3150972"/>
              <a:gd name="connsiteX3" fmla="*/ 4708559 w 4708559"/>
              <a:gd name="connsiteY3" fmla="*/ 0 h 315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8559" h="3150972">
                <a:moveTo>
                  <a:pt x="4708559" y="3150972"/>
                </a:moveTo>
                <a:lnTo>
                  <a:pt x="0" y="3150972"/>
                </a:lnTo>
                <a:lnTo>
                  <a:pt x="0" y="0"/>
                </a:lnTo>
                <a:lnTo>
                  <a:pt x="4708559" y="0"/>
                </a:lnTo>
                <a:close/>
              </a:path>
            </a:pathLst>
          </a:cu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2B2C1027-25E9-7F63-E632-F7240E70D2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DA4B26-B733-D3D1-F3E0-F9A9051B8E70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434D6-F1FA-3A98-1E04-92D18AADB17E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83E560-C1B8-1228-8ADD-FA44100F7B20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672578-7A7F-6CAD-0B24-4E277903A7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926263436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27152836-84DD-00F4-8447-71E37A384E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05340" y="0"/>
            <a:ext cx="2895599" cy="6857999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8DBC761-685A-46F8-A9CA-014E69CDC5B9}" type="datetime4">
              <a:rPr lang="nl-NL" smtClean="0"/>
              <a:t>10 oktober 2023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D6289FDF-F3D9-592E-F5AD-80250FA6F5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E052624-841F-AD03-E419-83E8CA8943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021243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D524948-C303-1146-122C-27A326D167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" b="105"/>
          <a:stretch/>
        </p:blipFill>
        <p:spPr>
          <a:xfrm>
            <a:off x="0" y="0"/>
            <a:ext cx="121793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2B599E4-5AE6-4275-8641-4F4A8B289E1D}" type="datetime4">
              <a:rPr lang="nl-NL" smtClean="0"/>
              <a:t>10 oktober 2023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4180B66B-4DE9-6376-C6E3-E6ECA013A6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2CCB7-F457-5875-5AF1-C183E6233D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620601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682CBFF4-CF28-D60B-0A8F-A1E291CBEF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9600" y="610953"/>
            <a:ext cx="2149200" cy="564642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4E537CE-A628-D4E5-1156-933E0CD646C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7427776" y="1591339"/>
            <a:ext cx="5842800" cy="368564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84C4F0B-2ABD-598D-CCC2-FE248D73CA9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4364928" y="2357732"/>
            <a:ext cx="5644738" cy="2149200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2763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28026D7-7AE9-4309-96C3-0A38A8602B6B}" type="datetime4">
              <a:rPr lang="nl-NL" smtClean="0"/>
              <a:t>10 oktober 2023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EB973BD9-B66C-92E6-BB6D-69DE9F95F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B288B86-DE1F-1C55-CE6D-30D55A9BCDC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902307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604F5AB-CC09-14AE-C120-FACE63EB4F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D6265E-FD2F-14FF-E8B3-B57BB4FAE268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89DA6C-FE6D-4F8D-B703-70DAFE719251}" type="datetime4">
              <a:rPr lang="nl-NL" smtClean="0"/>
              <a:t>10 oktober 2023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8598B0ED-9E10-4E19-AA43-7BDD381C3E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6BB5B48-50D4-391C-7C47-6ECEF43573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458236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D7FD5E2B-04EF-C0A8-F6FF-07A1408208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238291" y="2146774"/>
            <a:ext cx="6903353" cy="260980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DBA32B7-8BF2-4E84-29DF-12C340B1BE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026FC73-70EA-4F00-B0B9-598F325A008E}" type="datetime4">
              <a:rPr lang="nl-NL" smtClean="0"/>
              <a:t>10 oktober 2023</a:t>
            </a:fld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647212-9891-C1A8-37A6-64D07DC09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17" name="Title 5">
            <a:extLst>
              <a:ext uri="{FF2B5EF4-FFF2-40B4-BE49-F238E27FC236}">
                <a16:creationId xmlns:a16="http://schemas.microsoft.com/office/drawing/2014/main" id="{26CA964F-AD91-D1A7-3E9D-5A32580735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94169385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607D464-2B65-AE03-D009-778361451B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" t="20195" r="2" b="253"/>
          <a:stretch/>
        </p:blipFill>
        <p:spPr>
          <a:xfrm rot="10800000">
            <a:off x="6675543" y="5426034"/>
            <a:ext cx="4761335" cy="143196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465613A-160D-F605-2B4E-32A0D39245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429111" y="1787400"/>
            <a:ext cx="5204805" cy="32832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F2CD620-B696-4F43-8B0A-A3FFACF6BD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E3B7D7A-9827-433A-8943-7CA628CD3A6E}" type="datetime4">
              <a:rPr lang="nl-NL" smtClean="0"/>
              <a:t>10 oktober 2023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EEB1D-2D0A-C0FD-E14B-E185F6272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6796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18E559-974A-8B80-92EA-B5C1CD33BE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9251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5299292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678BCEA-0B84-4089-DAB5-B0D1E67779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65158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37DC6070-4017-41F5-A5B8-2FD4FA816DD0}" type="datetime4">
              <a:rPr lang="nl-NL" smtClean="0"/>
              <a:t>10 oktober 2023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0289480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B62EBAC-4F7D-5BF5-F072-0F6A06E938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9852C9BD-FBDB-4E14-9DA5-C35523AD1FB9}" type="datetime4">
              <a:rPr lang="nl-NL" smtClean="0"/>
              <a:t>10 oktober 2023</a:t>
            </a:fld>
            <a:endParaRPr lang="en-BE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503EB048-A504-C333-0491-EBD2713C1F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F09A82-97CE-EAFF-0682-32C2B70B8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3556811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1DE26C5D-BEA6-4A85-B50D-DEDB6C05AC6E}" type="datetime4">
              <a:rPr lang="nl-NL" smtClean="0"/>
              <a:t>10 oktober 2023</a:t>
            </a:fld>
            <a:endParaRPr lang="en-BE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6AB3B04-2EEC-3577-2838-6E729CFF6A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104807-E401-B120-3596-5DBB306E94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10120358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08212B4-749A-8762-8976-4E8AE1562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058"/>
          <a:stretch>
            <a:fillRect/>
          </a:stretch>
        </p:blipFill>
        <p:spPr>
          <a:xfrm rot="16200000">
            <a:off x="6155702" y="1216305"/>
            <a:ext cx="7647208" cy="4425388"/>
          </a:xfrm>
          <a:custGeom>
            <a:avLst/>
            <a:gdLst>
              <a:gd name="connsiteX0" fmla="*/ 7647208 w 7647208"/>
              <a:gd name="connsiteY0" fmla="*/ 0 h 4425388"/>
              <a:gd name="connsiteX1" fmla="*/ 7647208 w 7647208"/>
              <a:gd name="connsiteY1" fmla="*/ 1649393 h 4425388"/>
              <a:gd name="connsiteX2" fmla="*/ 7252603 w 7647208"/>
              <a:gd name="connsiteY2" fmla="*/ 1649393 h 4425388"/>
              <a:gd name="connsiteX3" fmla="*/ 7252603 w 7647208"/>
              <a:gd name="connsiteY3" fmla="*/ 4425388 h 4425388"/>
              <a:gd name="connsiteX4" fmla="*/ 394604 w 7647208"/>
              <a:gd name="connsiteY4" fmla="*/ 4425388 h 4425388"/>
              <a:gd name="connsiteX5" fmla="*/ 394604 w 7647208"/>
              <a:gd name="connsiteY5" fmla="*/ 1649393 h 4425388"/>
              <a:gd name="connsiteX6" fmla="*/ 0 w 7647208"/>
              <a:gd name="connsiteY6" fmla="*/ 1649393 h 4425388"/>
              <a:gd name="connsiteX7" fmla="*/ 0 w 7647208"/>
              <a:gd name="connsiteY7" fmla="*/ 0 h 44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7208" h="4425388">
                <a:moveTo>
                  <a:pt x="7647208" y="0"/>
                </a:moveTo>
                <a:lnTo>
                  <a:pt x="7647208" y="1649393"/>
                </a:lnTo>
                <a:lnTo>
                  <a:pt x="7252603" y="1649393"/>
                </a:lnTo>
                <a:lnTo>
                  <a:pt x="7252603" y="4425388"/>
                </a:lnTo>
                <a:lnTo>
                  <a:pt x="394604" y="4425388"/>
                </a:lnTo>
                <a:lnTo>
                  <a:pt x="394604" y="1649393"/>
                </a:lnTo>
                <a:lnTo>
                  <a:pt x="0" y="164939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25BB0464-8246-4839-8CC7-89B08B6CA3D9}" type="datetime4">
              <a:rPr lang="nl-NL" smtClean="0"/>
              <a:t>10 oktober 2023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86167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E48BC169-BE0A-CD52-B729-7A8321F2E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54"/>
          <a:stretch>
            <a:fillRect/>
          </a:stretch>
        </p:blipFill>
        <p:spPr>
          <a:xfrm rot="10800000">
            <a:off x="-1" y="3348810"/>
            <a:ext cx="4694740" cy="3135330"/>
          </a:xfrm>
          <a:custGeom>
            <a:avLst/>
            <a:gdLst>
              <a:gd name="connsiteX0" fmla="*/ 4694740 w 4694740"/>
              <a:gd name="connsiteY0" fmla="*/ 3135330 h 3135330"/>
              <a:gd name="connsiteX1" fmla="*/ 0 w 4694740"/>
              <a:gd name="connsiteY1" fmla="*/ 3135330 h 3135330"/>
              <a:gd name="connsiteX2" fmla="*/ 0 w 4694740"/>
              <a:gd name="connsiteY2" fmla="*/ 0 h 3135330"/>
              <a:gd name="connsiteX3" fmla="*/ 4694740 w 4694740"/>
              <a:gd name="connsiteY3" fmla="*/ 0 h 3135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4740" h="3135330">
                <a:moveTo>
                  <a:pt x="4694740" y="3135330"/>
                </a:moveTo>
                <a:lnTo>
                  <a:pt x="0" y="3135330"/>
                </a:lnTo>
                <a:lnTo>
                  <a:pt x="0" y="0"/>
                </a:lnTo>
                <a:lnTo>
                  <a:pt x="4694740" y="0"/>
                </a:lnTo>
                <a:close/>
              </a:path>
            </a:pathLst>
          </a:custGeom>
        </p:spPr>
      </p:pic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386D47D-9BD0-FBED-100B-F2F2BC4967D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3326401"/>
            <a:ext cx="4708560" cy="3142274"/>
          </a:xfrm>
          <a:custGeom>
            <a:avLst/>
            <a:gdLst>
              <a:gd name="connsiteX0" fmla="*/ 0 w 4708560"/>
              <a:gd name="connsiteY0" fmla="*/ 0 h 3142274"/>
              <a:gd name="connsiteX1" fmla="*/ 4621478 w 4708560"/>
              <a:gd name="connsiteY1" fmla="*/ 0 h 3142274"/>
              <a:gd name="connsiteX2" fmla="*/ 4657818 w 4708560"/>
              <a:gd name="connsiteY2" fmla="*/ 141330 h 3142274"/>
              <a:gd name="connsiteX3" fmla="*/ 4708560 w 4708560"/>
              <a:gd name="connsiteY3" fmla="*/ 644682 h 3142274"/>
              <a:gd name="connsiteX4" fmla="*/ 2210967 w 4708560"/>
              <a:gd name="connsiteY4" fmla="*/ 3142274 h 3142274"/>
              <a:gd name="connsiteX5" fmla="*/ 14820 w 4708560"/>
              <a:gd name="connsiteY5" fmla="*/ 1835183 h 3142274"/>
              <a:gd name="connsiteX6" fmla="*/ 0 w 4708560"/>
              <a:gd name="connsiteY6" fmla="*/ 1804418 h 314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08560" h="3142274">
                <a:moveTo>
                  <a:pt x="0" y="0"/>
                </a:moveTo>
                <a:lnTo>
                  <a:pt x="4621478" y="0"/>
                </a:lnTo>
                <a:lnTo>
                  <a:pt x="4657818" y="141330"/>
                </a:lnTo>
                <a:cubicBezTo>
                  <a:pt x="4691088" y="303917"/>
                  <a:pt x="4708560" y="472259"/>
                  <a:pt x="4708560" y="644682"/>
                </a:cubicBezTo>
                <a:cubicBezTo>
                  <a:pt x="4708560" y="2024064"/>
                  <a:pt x="3590350" y="3142274"/>
                  <a:pt x="2210967" y="3142274"/>
                </a:cubicBezTo>
                <a:cubicBezTo>
                  <a:pt x="1262642" y="3142274"/>
                  <a:pt x="437761" y="2613745"/>
                  <a:pt x="14820" y="1835183"/>
                </a:cubicBezTo>
                <a:lnTo>
                  <a:pt x="0" y="1804418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E43CB1D-E6B5-D611-F75F-206B1D05B4DC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46A547A-2B78-37DB-74F0-EE0495887A4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E38182D-5335-28BB-0BA8-DC73BAA3A6F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1A2FF52-2606-D47E-1C09-77E2018FA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738"/>
          <a:stretch>
            <a:fillRect/>
          </a:stretch>
        </p:blipFill>
        <p:spPr>
          <a:xfrm rot="10800000">
            <a:off x="0" y="0"/>
            <a:ext cx="4708559" cy="3150972"/>
          </a:xfrm>
          <a:custGeom>
            <a:avLst/>
            <a:gdLst>
              <a:gd name="connsiteX0" fmla="*/ 4708559 w 4708559"/>
              <a:gd name="connsiteY0" fmla="*/ 3150972 h 3150972"/>
              <a:gd name="connsiteX1" fmla="*/ 0 w 4708559"/>
              <a:gd name="connsiteY1" fmla="*/ 3150972 h 3150972"/>
              <a:gd name="connsiteX2" fmla="*/ 0 w 4708559"/>
              <a:gd name="connsiteY2" fmla="*/ 0 h 3150972"/>
              <a:gd name="connsiteX3" fmla="*/ 4708559 w 4708559"/>
              <a:gd name="connsiteY3" fmla="*/ 0 h 315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8559" h="3150972">
                <a:moveTo>
                  <a:pt x="4708559" y="3150972"/>
                </a:moveTo>
                <a:lnTo>
                  <a:pt x="0" y="3150972"/>
                </a:lnTo>
                <a:lnTo>
                  <a:pt x="0" y="0"/>
                </a:lnTo>
                <a:lnTo>
                  <a:pt x="4708559" y="0"/>
                </a:lnTo>
                <a:close/>
              </a:path>
            </a:pathLst>
          </a:custGeom>
        </p:spPr>
      </p:pic>
      <p:sp>
        <p:nvSpPr>
          <p:cNvPr id="18" name="Title 6">
            <a:extLst>
              <a:ext uri="{FF2B5EF4-FFF2-40B4-BE49-F238E27FC236}">
                <a16:creationId xmlns:a16="http://schemas.microsoft.com/office/drawing/2014/main" id="{2CC2B56C-04C9-0097-B992-D4AAEE6D7B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DE6BCAC9-8293-1EC8-1C6A-1B363C2F2B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487197646"/>
      </p:ext>
    </p:extLst>
  </p:cSld>
  <p:clrMapOvr>
    <a:masterClrMapping/>
  </p:clrMapOvr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08212B4-749A-8762-8976-4E8AE1562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058"/>
          <a:stretch>
            <a:fillRect/>
          </a:stretch>
        </p:blipFill>
        <p:spPr>
          <a:xfrm rot="16200000">
            <a:off x="6155702" y="1216305"/>
            <a:ext cx="7647208" cy="4425388"/>
          </a:xfrm>
          <a:custGeom>
            <a:avLst/>
            <a:gdLst>
              <a:gd name="connsiteX0" fmla="*/ 7647208 w 7647208"/>
              <a:gd name="connsiteY0" fmla="*/ 0 h 4425388"/>
              <a:gd name="connsiteX1" fmla="*/ 7647208 w 7647208"/>
              <a:gd name="connsiteY1" fmla="*/ 1649393 h 4425388"/>
              <a:gd name="connsiteX2" fmla="*/ 7252603 w 7647208"/>
              <a:gd name="connsiteY2" fmla="*/ 1649393 h 4425388"/>
              <a:gd name="connsiteX3" fmla="*/ 7252603 w 7647208"/>
              <a:gd name="connsiteY3" fmla="*/ 4425388 h 4425388"/>
              <a:gd name="connsiteX4" fmla="*/ 394604 w 7647208"/>
              <a:gd name="connsiteY4" fmla="*/ 4425388 h 4425388"/>
              <a:gd name="connsiteX5" fmla="*/ 394604 w 7647208"/>
              <a:gd name="connsiteY5" fmla="*/ 1649393 h 4425388"/>
              <a:gd name="connsiteX6" fmla="*/ 0 w 7647208"/>
              <a:gd name="connsiteY6" fmla="*/ 1649393 h 4425388"/>
              <a:gd name="connsiteX7" fmla="*/ 0 w 7647208"/>
              <a:gd name="connsiteY7" fmla="*/ 0 h 44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7208" h="4425388">
                <a:moveTo>
                  <a:pt x="7647208" y="0"/>
                </a:moveTo>
                <a:lnTo>
                  <a:pt x="7647208" y="1649393"/>
                </a:lnTo>
                <a:lnTo>
                  <a:pt x="7252603" y="1649393"/>
                </a:lnTo>
                <a:lnTo>
                  <a:pt x="7252603" y="4425388"/>
                </a:lnTo>
                <a:lnTo>
                  <a:pt x="394604" y="4425388"/>
                </a:lnTo>
                <a:lnTo>
                  <a:pt x="394604" y="1649393"/>
                </a:lnTo>
                <a:lnTo>
                  <a:pt x="0" y="164939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CDF9304B-11A3-4C8E-8549-10E8C505B94F}" type="datetime4">
              <a:rPr lang="nl-NL" smtClean="0"/>
              <a:t>10 oktober 2023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5471288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1856E72-A653-639F-F9E9-A775583AF7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500"/>
          <a:stretch>
            <a:fillRect/>
          </a:stretch>
        </p:blipFill>
        <p:spPr>
          <a:xfrm rot="10800000">
            <a:off x="4457697" y="8628"/>
            <a:ext cx="7734303" cy="5575783"/>
          </a:xfrm>
          <a:custGeom>
            <a:avLst/>
            <a:gdLst>
              <a:gd name="connsiteX0" fmla="*/ 7734303 w 7734303"/>
              <a:gd name="connsiteY0" fmla="*/ 5575783 h 5575783"/>
              <a:gd name="connsiteX1" fmla="*/ 0 w 7734303"/>
              <a:gd name="connsiteY1" fmla="*/ 5575783 h 5575783"/>
              <a:gd name="connsiteX2" fmla="*/ 0 w 7734303"/>
              <a:gd name="connsiteY2" fmla="*/ 0 h 5575783"/>
              <a:gd name="connsiteX3" fmla="*/ 7734303 w 7734303"/>
              <a:gd name="connsiteY3" fmla="*/ 0 h 557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4303" h="5575783">
                <a:moveTo>
                  <a:pt x="7734303" y="5575783"/>
                </a:moveTo>
                <a:lnTo>
                  <a:pt x="0" y="5575783"/>
                </a:lnTo>
                <a:lnTo>
                  <a:pt x="0" y="0"/>
                </a:lnTo>
                <a:lnTo>
                  <a:pt x="7734303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81AF909-CBEC-4556-BAEF-F31139690520}" type="datetime4">
              <a:rPr lang="nl-NL" smtClean="0"/>
              <a:t>10 oktober 2023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C834E2FE-4C3D-25AA-CB65-0123D31BD4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1A0C0AD-600C-C3B6-0636-564675A7AF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3713269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91063B6-E4BA-5CD4-29E1-3AA1B5D63796}"/>
              </a:ext>
            </a:extLst>
          </p:cNvPr>
          <p:cNvGrpSpPr/>
          <p:nvPr/>
        </p:nvGrpSpPr>
        <p:grpSpPr>
          <a:xfrm>
            <a:off x="6969945" y="625641"/>
            <a:ext cx="4491488" cy="5606717"/>
            <a:chOff x="6663337" y="0"/>
            <a:chExt cx="5010150" cy="6254161"/>
          </a:xfrm>
          <a:solidFill>
            <a:srgbClr val="E8EBEE"/>
          </a:solidFill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AD1644A2-6606-40CB-7F1B-E76D588DA8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663338" y="2113005"/>
              <a:ext cx="5010148" cy="1907584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F1C2669B-5EAB-3BD5-6A25-2E074B1737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6663338" y="0"/>
              <a:ext cx="5010148" cy="1907584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60B2BAA-FF76-016A-AE82-B1E108A123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63337" y="4346577"/>
              <a:ext cx="5010150" cy="190758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5D2273-F78E-9DB3-2A6F-BDDBC50814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ACE6B1-CB1E-FD86-3DF8-A5E3CF56BEC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06E0A32-6236-FD89-54F3-32DAF68AAF6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5FE8F9-875D-C106-3FC1-50AED466CC3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0A78055-FE2C-B041-C51B-52FDF9A6F16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30312152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32AF3EB5-ACD0-6B09-1FF2-DEA60249A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4238293" y="2126818"/>
            <a:ext cx="6903349" cy="260980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E949FA5-2A21-A3D7-3120-30E1A0CBA1B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A593D01-B366-1C7A-016D-3A952A425B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9B727AB-7970-6A95-AC91-00F264411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383320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0000" tIns="45720" rIns="9000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9C85FB6-CE84-4254-B606-0F4F1C31C099}" type="datetime1">
              <a:rPr lang="nl-BE" smtClean="0"/>
              <a:t>10/10/2023</a:t>
            </a:fld>
            <a:endParaRPr lang="nl-BE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0E091F03-845A-8529-F345-791EAB883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28774"/>
            <a:ext cx="11160124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765523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36" r:id="rId20"/>
    <p:sldLayoutId id="2147483737" r:id="rId21"/>
    <p:sldLayoutId id="2147483738" r:id="rId22"/>
    <p:sldLayoutId id="2147483739" r:id="rId23"/>
    <p:sldLayoutId id="2147483740" r:id="rId24"/>
    <p:sldLayoutId id="2147483741" r:id="rId25"/>
    <p:sldLayoutId id="2147483742" r:id="rId26"/>
    <p:sldLayoutId id="2147483743" r:id="rId27"/>
    <p:sldLayoutId id="2147483744" r:id="rId28"/>
    <p:sldLayoutId id="2147483745" r:id="rId29"/>
    <p:sldLayoutId id="2147483746" r:id="rId30"/>
    <p:sldLayoutId id="2147483747" r:id="rId31"/>
    <p:sldLayoutId id="2147483748" r:id="rId32"/>
    <p:sldLayoutId id="2147483749" r:id="rId33"/>
    <p:sldLayoutId id="2147483750" r:id="rId34"/>
    <p:sldLayoutId id="2147483751" r:id="rId35"/>
    <p:sldLayoutId id="2147483752" r:id="rId36"/>
    <p:sldLayoutId id="2147483753" r:id="rId37"/>
    <p:sldLayoutId id="2147483754" r:id="rId38"/>
    <p:sldLayoutId id="2147483755" r:id="rId39"/>
    <p:sldLayoutId id="2147483756" r:id="rId40"/>
    <p:sldLayoutId id="2147483757" r:id="rId41"/>
    <p:sldLayoutId id="2147483758" r:id="rId42"/>
    <p:sldLayoutId id="2147483759" r:id="rId43"/>
    <p:sldLayoutId id="2147483760" r:id="rId44"/>
    <p:sldLayoutId id="2147483761" r:id="rId45"/>
    <p:sldLayoutId id="2147483762" r:id="rId46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6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7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2C14C3A9-9053-4765-850F-DB1D7E34D996}" type="datetime4">
              <a:rPr lang="nl-NL" smtClean="0"/>
              <a:t>10 oktober 2023</a:t>
            </a:fld>
            <a:endParaRPr lang="en-BE" dirty="0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497E8E72-ED87-850A-5C0A-12455F1F4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7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192811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7939A3A1-1831-4EB8-9149-552CB6E175CA}" type="datetime4">
              <a:rPr lang="nl-NL" smtClean="0"/>
              <a:t>10 oktober 2023</a:t>
            </a:fld>
            <a:endParaRPr lang="en-BE" dirty="0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BA14D0A3-721E-DE58-0565-F005FC78A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5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99923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  <p:sldLayoutId id="2147483821" r:id="rId13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44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box-sizing" TargetMode="External"/><Relationship Id="rId2" Type="http://schemas.openxmlformats.org/officeDocument/2006/relationships/hyperlink" Target="https://www.w3schools.com/howto/howto_css_table_responsive.asp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w3schools.com/cssref/pr_background-image.asp" TargetMode="External"/><Relationship Id="rId5" Type="http://schemas.openxmlformats.org/officeDocument/2006/relationships/hyperlink" Target="https://www.w3schools.com/css/css_font.asp" TargetMode="External"/><Relationship Id="rId4" Type="http://schemas.openxmlformats.org/officeDocument/2006/relationships/hyperlink" Target="https://www.w3schools.com/cssref/css3_pr_mediaquery.asp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hyperlink" Target="https://fontawesome.com/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</a:t>
            </a:fld>
            <a:endParaRPr lang="nl-B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latin typeface="+mj-lt"/>
              </a:rPr>
              <a:t>Websites</a:t>
            </a:r>
            <a:endParaRPr lang="en-US" dirty="0">
              <a:latin typeface="+mj-lt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body" sz="quarter" idx="14"/>
          </p:nvPr>
        </p:nvSpPr>
        <p:spPr/>
        <p:txBody>
          <a:bodyPr vert="horz" wrap="square" lIns="720000" tIns="180000" rIns="720000" bIns="540000" rtlCol="0" anchor="t">
            <a:noAutofit/>
          </a:bodyPr>
          <a:lstStyle/>
          <a:p>
            <a:r>
              <a:rPr lang="nl-BE" altLang="nl-BE" b="1" dirty="0">
                <a:latin typeface="+mj-lt"/>
              </a:rPr>
              <a:t>CSS tips n tricks</a:t>
            </a:r>
          </a:p>
          <a:p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47893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8335C1E-5BE5-4E58-A26A-AF797F02A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Background-image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D87EB23-E540-427F-97E4-484FDD0D42C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5E22115-ADE4-48C4-85EC-AC076CB3FC5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10</a:t>
            </a:fld>
            <a:endParaRPr lang="nl-BE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F3EA3A60-50B0-4CE1-9893-EE0FBD22EBF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lvl="1"/>
            <a:r>
              <a:rPr lang="nl-BE" dirty="0"/>
              <a:t>Instellen van de </a:t>
            </a:r>
            <a:r>
              <a:rPr lang="nl-BE" b="1" dirty="0">
                <a:solidFill>
                  <a:srgbClr val="F04C25"/>
                </a:solidFill>
              </a:rPr>
              <a:t>achtergrondafbeelding</a:t>
            </a:r>
            <a:r>
              <a:rPr lang="nl-BE" dirty="0"/>
              <a:t> van een element</a:t>
            </a:r>
          </a:p>
          <a:p>
            <a:pPr lvl="1"/>
            <a:r>
              <a:rPr lang="nl-BE" dirty="0"/>
              <a:t>Standaard wordt een afbeelding </a:t>
            </a:r>
            <a:r>
              <a:rPr lang="nl-BE" b="1" dirty="0" err="1">
                <a:solidFill>
                  <a:srgbClr val="F04C25"/>
                </a:solidFill>
              </a:rPr>
              <a:t>links-boven</a:t>
            </a:r>
            <a:r>
              <a:rPr lang="nl-BE" dirty="0"/>
              <a:t> geplaatst en zal verticaal en horizontaal herhaalt worden</a:t>
            </a:r>
          </a:p>
          <a:p>
            <a:pPr lvl="1"/>
            <a:r>
              <a:rPr lang="nl-BE" dirty="0"/>
              <a:t>Stel altijd een </a:t>
            </a:r>
            <a:r>
              <a:rPr lang="nl-BE" b="1" dirty="0">
                <a:solidFill>
                  <a:srgbClr val="F04C25"/>
                </a:solidFill>
              </a:rPr>
              <a:t>achtergrondkleur</a:t>
            </a:r>
            <a:r>
              <a:rPr lang="nl-BE" dirty="0"/>
              <a:t> in mocht je afbeelding niet laden</a:t>
            </a:r>
          </a:p>
          <a:p>
            <a:endParaRPr lang="nl-BE" dirty="0"/>
          </a:p>
          <a:p>
            <a:pPr lvl="1"/>
            <a:r>
              <a:rPr lang="nl-BE" dirty="0"/>
              <a:t>Open </a:t>
            </a:r>
            <a:r>
              <a:rPr lang="nl-BE" b="1" dirty="0">
                <a:solidFill>
                  <a:srgbClr val="F04C25"/>
                </a:solidFill>
              </a:rPr>
              <a:t>voorbeeld_12.html </a:t>
            </a:r>
            <a:r>
              <a:rPr lang="nl-BE" dirty="0"/>
              <a:t>en </a:t>
            </a:r>
            <a:r>
              <a:rPr lang="nl-BE" b="1" dirty="0">
                <a:solidFill>
                  <a:srgbClr val="F04C25"/>
                </a:solidFill>
              </a:rPr>
              <a:t>voorbeeld_13.html </a:t>
            </a:r>
            <a:r>
              <a:rPr lang="nl-BE" dirty="0"/>
              <a:t>en bekijk de code</a:t>
            </a:r>
          </a:p>
        </p:txBody>
      </p:sp>
    </p:spTree>
    <p:extLst>
      <p:ext uri="{BB962C8B-B14F-4D97-AF65-F5344CB8AC3E}">
        <p14:creationId xmlns:p14="http://schemas.microsoft.com/office/powerpoint/2010/main" val="4159097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7C1FA26-E700-4246-AA03-56306F999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Responsive</a:t>
            </a:r>
            <a:r>
              <a:rPr lang="nl-BE" dirty="0"/>
              <a:t> </a:t>
            </a:r>
            <a:r>
              <a:rPr lang="nl-BE" dirty="0" err="1"/>
              <a:t>navbar</a:t>
            </a:r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C84A49C-2B24-47EC-89A4-460E622C683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B001A3-0C5B-4056-9034-43311D6098F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11</a:t>
            </a:fld>
            <a:endParaRPr lang="nl-BE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D7B0E59-B249-41CC-835B-C9024720D3D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7" y="1628775"/>
            <a:ext cx="8505400" cy="4716463"/>
          </a:xfrm>
        </p:spPr>
        <p:txBody>
          <a:bodyPr>
            <a:normAutofit/>
          </a:bodyPr>
          <a:lstStyle/>
          <a:p>
            <a:pPr lvl="1"/>
            <a:r>
              <a:rPr lang="nl-BE" dirty="0"/>
              <a:t>Probeer </a:t>
            </a:r>
            <a:r>
              <a:rPr lang="nl-BE" b="1" dirty="0">
                <a:solidFill>
                  <a:srgbClr val="EC4B2F"/>
                </a:solidFill>
              </a:rPr>
              <a:t>niet altijd </a:t>
            </a:r>
            <a:r>
              <a:rPr lang="nl-BE" dirty="0"/>
              <a:t>het warm water nog eens uit te vinden, het internet staat vol met CSS snippets, tutorials, .. </a:t>
            </a:r>
            <a:br>
              <a:rPr lang="nl-BE" dirty="0"/>
            </a:br>
            <a:r>
              <a:rPr lang="nl-BE" dirty="0"/>
              <a:t>Een </a:t>
            </a:r>
            <a:r>
              <a:rPr lang="nl-BE" b="1" dirty="0">
                <a:solidFill>
                  <a:srgbClr val="F04C25"/>
                </a:solidFill>
              </a:rPr>
              <a:t>goede zoekterm </a:t>
            </a:r>
            <a:r>
              <a:rPr lang="nl-BE" dirty="0"/>
              <a:t>kan soms wonderen doen!</a:t>
            </a:r>
          </a:p>
          <a:p>
            <a:endParaRPr lang="nl-BE" dirty="0"/>
          </a:p>
          <a:p>
            <a:pPr lvl="1"/>
            <a:r>
              <a:rPr lang="nl-BE" dirty="0"/>
              <a:t>Open </a:t>
            </a:r>
            <a:r>
              <a:rPr lang="nl-BE" b="1" dirty="0">
                <a:solidFill>
                  <a:srgbClr val="F04C25"/>
                </a:solidFill>
              </a:rPr>
              <a:t>voorbeeld_navbar.html</a:t>
            </a:r>
          </a:p>
          <a:p>
            <a:pPr lvl="2">
              <a:buFont typeface="Nunito Light" pitchFamily="2" charset="0"/>
              <a:buChar char="×"/>
            </a:pPr>
            <a:r>
              <a:rPr lang="nl-BE" dirty="0"/>
              <a:t>Onderaan zie je JavaScript code die er voor zorgt dat wanneer je op de menu knop klikt de </a:t>
            </a:r>
            <a:r>
              <a:rPr lang="nl-BE" b="1" dirty="0">
                <a:solidFill>
                  <a:srgbClr val="EC4B2F"/>
                </a:solidFill>
              </a:rPr>
              <a:t>class responsive </a:t>
            </a:r>
            <a:r>
              <a:rPr lang="nl-BE" dirty="0"/>
              <a:t>toegevoegd zal worden of net niet</a:t>
            </a:r>
          </a:p>
          <a:p>
            <a:pPr lvl="2">
              <a:buFont typeface="Nunito Light" pitchFamily="2" charset="0"/>
              <a:buChar char="×"/>
            </a:pPr>
            <a:r>
              <a:rPr lang="nl-BE" dirty="0"/>
              <a:t>Voorlopig hoef je nog geen </a:t>
            </a:r>
            <a:r>
              <a:rPr lang="nl-BE" b="1" dirty="0">
                <a:solidFill>
                  <a:srgbClr val="F04C25"/>
                </a:solidFill>
              </a:rPr>
              <a:t>JavaScript</a:t>
            </a:r>
            <a:r>
              <a:rPr lang="nl-BE" dirty="0"/>
              <a:t> te kennen dat komt later aan bod in de module </a:t>
            </a:r>
            <a:r>
              <a:rPr lang="nl-BE" b="1" dirty="0">
                <a:solidFill>
                  <a:srgbClr val="F04C25"/>
                </a:solidFill>
              </a:rPr>
              <a:t>Interactieve Websites</a:t>
            </a:r>
          </a:p>
          <a:p>
            <a:endParaRPr lang="nl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C2DB0E-456A-D00A-4154-E9884963D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9327" y="1628775"/>
            <a:ext cx="2286735" cy="322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220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F60F6D6-B4F6-438C-81B6-C0BCE96B2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Bronnen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C9481E0-68EB-4022-9010-DFDB08CA1DF7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B3A6CD7-6F3F-4E9D-9513-90B3CC11464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12</a:t>
            </a:fld>
            <a:endParaRPr lang="nl-BE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DBB3CC8-1FD4-4FFD-95F2-7A82A04E18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/>
            <a:r>
              <a:rPr lang="nl-BE" sz="2400" dirty="0">
                <a:hlinkClick r:id="rId2"/>
              </a:rPr>
              <a:t>https://www.w3schools.com/howto/howto_css_table_responsive.asp</a:t>
            </a:r>
            <a:endParaRPr lang="nl-BE" sz="2400" dirty="0">
              <a:hlinkClick r:id="rId3"/>
            </a:endParaRPr>
          </a:p>
          <a:p>
            <a:pPr lvl="1"/>
            <a:r>
              <a:rPr lang="nl-BE" sz="2400" dirty="0">
                <a:hlinkClick r:id="rId3"/>
              </a:rPr>
              <a:t>https://developer.mozilla.org/en-US/docs/Web/CSS/box-sizing</a:t>
            </a:r>
            <a:endParaRPr lang="nl-BE" sz="2400" dirty="0">
              <a:hlinkClick r:id="rId4"/>
            </a:endParaRPr>
          </a:p>
          <a:p>
            <a:pPr lvl="1"/>
            <a:r>
              <a:rPr lang="nl-BE" sz="2400" dirty="0">
                <a:hlinkClick r:id="rId4"/>
              </a:rPr>
              <a:t>https://www.w3schools.com/cssref/css3_pr_mediaquery.asp</a:t>
            </a:r>
            <a:endParaRPr lang="nl-BE" sz="2400" dirty="0"/>
          </a:p>
          <a:p>
            <a:pPr lvl="1"/>
            <a:r>
              <a:rPr lang="nl-BE" sz="2400" dirty="0">
                <a:hlinkClick r:id="rId5"/>
              </a:rPr>
              <a:t>https://www.w3schools.com/css/css_font.asp</a:t>
            </a:r>
            <a:endParaRPr lang="nl-BE" sz="2400" dirty="0"/>
          </a:p>
          <a:p>
            <a:pPr lvl="1"/>
            <a:r>
              <a:rPr lang="nl-BE" sz="2400" dirty="0">
                <a:hlinkClick r:id="rId6"/>
              </a:rPr>
              <a:t>https://www.w3schools.com/cssref/pr_background-image.asp</a:t>
            </a:r>
            <a:endParaRPr lang="nl-BE" sz="2400" dirty="0"/>
          </a:p>
          <a:p>
            <a:pPr lvl="1"/>
            <a:r>
              <a:rPr lang="nl-BE"/>
              <a:t>...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4165986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C967D67F-58EC-9D29-B351-5D59B72D8D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nl-BE"/>
              <a:t>Oefeningen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8"/>
          </p:nvPr>
        </p:nvSpPr>
        <p:spPr/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31EF2F79-9DA9-4660-849C-6BEF883F7698}" type="slidenum">
              <a:rPr lang="nl-BE" smtClean="0"/>
              <a:pPr>
                <a:spcAft>
                  <a:spcPts val="600"/>
                </a:spcAft>
              </a:pPr>
              <a:t>13</a:t>
            </a:fld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E016C6A-980B-FCF9-BD70-5B0A974C25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0502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7DE2ACA-1F90-4A13-A644-FBDE70D3B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Box-sizing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5B7F812-4E7E-4422-A45E-314F8D78298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4C519C4-051C-41B2-822D-208B29564B0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</a:t>
            </a:fld>
            <a:endParaRPr lang="nl-BE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3F9C876F-B4B5-4CED-BAE6-575DE4C2EE3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/>
            <a:r>
              <a:rPr lang="nl-BE" dirty="0"/>
              <a:t>Instellen hoe de totale </a:t>
            </a:r>
            <a:r>
              <a:rPr lang="nl-BE" b="1" dirty="0">
                <a:solidFill>
                  <a:srgbClr val="EC4B2F"/>
                </a:solidFill>
              </a:rPr>
              <a:t>breedte</a:t>
            </a:r>
            <a:r>
              <a:rPr lang="nl-BE" dirty="0"/>
              <a:t> en </a:t>
            </a:r>
            <a:r>
              <a:rPr lang="nl-BE" b="1" dirty="0">
                <a:solidFill>
                  <a:srgbClr val="EC4B2F"/>
                </a:solidFill>
              </a:rPr>
              <a:t>hoogte</a:t>
            </a:r>
            <a:r>
              <a:rPr lang="nl-BE" dirty="0"/>
              <a:t> van een element wordt berekend</a:t>
            </a:r>
          </a:p>
          <a:p>
            <a:pPr lvl="1"/>
            <a:r>
              <a:rPr lang="nl-BE" dirty="0"/>
              <a:t>Twee opties</a:t>
            </a:r>
          </a:p>
          <a:p>
            <a:pPr lvl="2">
              <a:buFont typeface="Nunito Light" pitchFamily="2" charset="0"/>
              <a:buChar char="×"/>
            </a:pPr>
            <a:r>
              <a:rPr lang="nl-BE" b="1" dirty="0"/>
              <a:t>Content-box: </a:t>
            </a:r>
            <a:r>
              <a:rPr lang="nl-BE" dirty="0"/>
              <a:t>Standaard CSS gedrag, als je een element een breedte geeft van 100px zullen de </a:t>
            </a:r>
            <a:r>
              <a:rPr lang="nl-BE" b="1" dirty="0">
                <a:solidFill>
                  <a:srgbClr val="EC4B2F"/>
                </a:solidFill>
              </a:rPr>
              <a:t>border</a:t>
            </a:r>
            <a:r>
              <a:rPr lang="nl-BE" dirty="0"/>
              <a:t> en </a:t>
            </a:r>
            <a:r>
              <a:rPr lang="nl-BE" b="1" dirty="0">
                <a:solidFill>
                  <a:srgbClr val="EC4B2F"/>
                </a:solidFill>
              </a:rPr>
              <a:t>padding</a:t>
            </a:r>
            <a:r>
              <a:rPr lang="nl-BE" dirty="0"/>
              <a:t> worden toegevoegd aan de uiteindelijke gerenderde breedte</a:t>
            </a:r>
          </a:p>
          <a:p>
            <a:pPr lvl="2">
              <a:buFont typeface="Nunito Light" pitchFamily="2" charset="0"/>
              <a:buChar char="×"/>
            </a:pPr>
            <a:r>
              <a:rPr lang="nl-BE" b="1" dirty="0"/>
              <a:t>Border-box: </a:t>
            </a:r>
            <a:r>
              <a:rPr lang="nl-BE" dirty="0"/>
              <a:t>Elementen met border of padding zullen </a:t>
            </a:r>
            <a:r>
              <a:rPr lang="nl-BE" b="1" dirty="0">
                <a:solidFill>
                  <a:srgbClr val="EC4B2F"/>
                </a:solidFill>
              </a:rPr>
              <a:t>automatisch</a:t>
            </a:r>
            <a:r>
              <a:rPr lang="nl-BE" dirty="0"/>
              <a:t> hun content </a:t>
            </a:r>
            <a:r>
              <a:rPr lang="nl-BE" b="1" dirty="0">
                <a:solidFill>
                  <a:srgbClr val="EC4B2F"/>
                </a:solidFill>
              </a:rPr>
              <a:t>verkleinen</a:t>
            </a:r>
            <a:r>
              <a:rPr lang="nl-BE" dirty="0"/>
              <a:t> zodat de ingestelde </a:t>
            </a:r>
            <a:r>
              <a:rPr lang="nl-BE" b="1" dirty="0">
                <a:solidFill>
                  <a:srgbClr val="EC4B2F"/>
                </a:solidFill>
              </a:rPr>
              <a:t>breedte</a:t>
            </a:r>
            <a:r>
              <a:rPr lang="nl-BE" b="1" dirty="0"/>
              <a:t> </a:t>
            </a:r>
            <a:r>
              <a:rPr lang="nl-BE" dirty="0"/>
              <a:t>exact</a:t>
            </a:r>
            <a:r>
              <a:rPr lang="nl-BE" b="1" dirty="0"/>
              <a:t> </a:t>
            </a:r>
            <a:r>
              <a:rPr lang="nl-BE" dirty="0"/>
              <a:t>is</a:t>
            </a:r>
          </a:p>
          <a:p>
            <a:pPr lvl="1"/>
            <a:r>
              <a:rPr lang="nl-BE" dirty="0"/>
              <a:t>Open </a:t>
            </a:r>
            <a:r>
              <a:rPr lang="nl-BE" b="1" dirty="0">
                <a:solidFill>
                  <a:srgbClr val="F04C25"/>
                </a:solidFill>
              </a:rPr>
              <a:t>voorbeeld_box-sizing.html</a:t>
            </a:r>
            <a:r>
              <a:rPr lang="nl-BE" dirty="0">
                <a:solidFill>
                  <a:srgbClr val="F04C25"/>
                </a:solidFill>
              </a:rPr>
              <a:t> </a:t>
            </a:r>
            <a:r>
              <a:rPr lang="nl-BE" dirty="0"/>
              <a:t>en bekijk de code</a:t>
            </a:r>
            <a:endParaRPr lang="nl-BE" b="1" dirty="0"/>
          </a:p>
        </p:txBody>
      </p:sp>
    </p:spTree>
    <p:extLst>
      <p:ext uri="{BB962C8B-B14F-4D97-AF65-F5344CB8AC3E}">
        <p14:creationId xmlns:p14="http://schemas.microsoft.com/office/powerpoint/2010/main" val="4104176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7C1FA26-E700-4246-AA03-56306F999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Tables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C84A49C-2B24-47EC-89A4-460E622C683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B001A3-0C5B-4056-9034-43311D6098F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</a:t>
            </a:fld>
            <a:endParaRPr lang="nl-BE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D7B0E59-B249-41CC-835B-C9024720D3D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nl-BE" dirty="0"/>
              <a:t>CSS stelt je in staat om</a:t>
            </a:r>
          </a:p>
          <a:p>
            <a:pPr lvl="2">
              <a:buFont typeface="Nunito Light" pitchFamily="2" charset="0"/>
              <a:buChar char="×"/>
            </a:pPr>
            <a:r>
              <a:rPr lang="nl-BE" dirty="0"/>
              <a:t>Data </a:t>
            </a:r>
            <a:r>
              <a:rPr lang="nl-BE" b="1" dirty="0">
                <a:solidFill>
                  <a:srgbClr val="EC4B2F"/>
                </a:solidFill>
              </a:rPr>
              <a:t>beter leesbaar </a:t>
            </a:r>
            <a:r>
              <a:rPr lang="nl-BE" dirty="0"/>
              <a:t>maken</a:t>
            </a:r>
          </a:p>
          <a:p>
            <a:pPr lvl="2">
              <a:buFont typeface="Nunito Light" pitchFamily="2" charset="0"/>
              <a:buChar char="×"/>
            </a:pPr>
            <a:r>
              <a:rPr lang="nl-BE" dirty="0"/>
              <a:t>Laten zien </a:t>
            </a:r>
            <a:r>
              <a:rPr lang="nl-BE" b="1" dirty="0">
                <a:solidFill>
                  <a:srgbClr val="EC4B2F"/>
                </a:solidFill>
              </a:rPr>
              <a:t>welke rij </a:t>
            </a:r>
            <a:r>
              <a:rPr lang="nl-BE" dirty="0"/>
              <a:t>er geselecteerd is</a:t>
            </a:r>
          </a:p>
          <a:p>
            <a:pPr lvl="2">
              <a:buFont typeface="Nunito Light" pitchFamily="2" charset="0"/>
              <a:buChar char="×"/>
            </a:pPr>
            <a:r>
              <a:rPr lang="nl-BE" dirty="0"/>
              <a:t>Tabellen responsive maken (</a:t>
            </a:r>
            <a:r>
              <a:rPr lang="nl-BE" b="1" dirty="0">
                <a:solidFill>
                  <a:srgbClr val="EC4B2F"/>
                </a:solidFill>
              </a:rPr>
              <a:t>horizontale scrollbar </a:t>
            </a:r>
            <a:r>
              <a:rPr lang="nl-BE" dirty="0"/>
              <a:t>op kleine schermen)</a:t>
            </a:r>
          </a:p>
          <a:p>
            <a:pPr lvl="2">
              <a:buFont typeface="Nunito Light" pitchFamily="2" charset="0"/>
              <a:buChar char="×"/>
            </a:pPr>
            <a:r>
              <a:rPr lang="nl-BE" dirty="0"/>
              <a:t>..</a:t>
            </a:r>
          </a:p>
          <a:p>
            <a:pPr lvl="1"/>
            <a:endParaRPr lang="nl-BE" dirty="0"/>
          </a:p>
          <a:p>
            <a:pPr lvl="1"/>
            <a:r>
              <a:rPr lang="nl-BE" dirty="0"/>
              <a:t>Open </a:t>
            </a:r>
            <a:r>
              <a:rPr lang="nl-BE" b="1" dirty="0">
                <a:solidFill>
                  <a:srgbClr val="F04C25"/>
                </a:solidFill>
              </a:rPr>
              <a:t>voorbeeld_01.html </a:t>
            </a:r>
            <a:r>
              <a:rPr lang="nl-BE" dirty="0"/>
              <a:t>in </a:t>
            </a:r>
            <a:r>
              <a:rPr lang="nl-BE" b="1" dirty="0">
                <a:solidFill>
                  <a:srgbClr val="F04C25"/>
                </a:solidFill>
              </a:rPr>
              <a:t>voorbeeld_02.html</a:t>
            </a:r>
            <a:r>
              <a:rPr lang="nl-BE" b="1" dirty="0"/>
              <a:t> </a:t>
            </a:r>
            <a:r>
              <a:rPr lang="nl-BE" dirty="0"/>
              <a:t>en bekijk de code aandachtig. Maak je scherm ook eens kleiner en groter..</a:t>
            </a:r>
            <a:endParaRPr lang="nl-BE" b="1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9C91F751-89DB-98E0-9068-921A9CC72C0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24375D1-0B1D-4571-861E-402D1C19D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0885" y="2863428"/>
            <a:ext cx="4104456" cy="150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54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7C1FA26-E700-4246-AA03-56306F999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Columns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C84A49C-2B24-47EC-89A4-460E622C683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B001A3-0C5B-4056-9034-43311D6098F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</a:t>
            </a:fld>
            <a:endParaRPr lang="nl-BE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D7B0E59-B249-41CC-835B-C9024720D3D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sz="2800" dirty="0"/>
              <a:t>Geef elementen een bepaalde breedte en/of hoogte</a:t>
            </a:r>
          </a:p>
          <a:p>
            <a:pPr lvl="1"/>
            <a:r>
              <a:rPr lang="nl-BE" sz="2400" dirty="0"/>
              <a:t>Open </a:t>
            </a:r>
            <a:r>
              <a:rPr lang="nl-BE" sz="2400" b="1" dirty="0">
                <a:solidFill>
                  <a:srgbClr val="F04C25"/>
                </a:solidFill>
              </a:rPr>
              <a:t>voorbeeld_03.html </a:t>
            </a:r>
          </a:p>
          <a:p>
            <a:pPr lvl="2">
              <a:buFont typeface="Nunito Light" pitchFamily="2" charset="0"/>
              <a:buChar char="×"/>
            </a:pPr>
            <a:r>
              <a:rPr lang="nl-BE" sz="2000" dirty="0"/>
              <a:t>Twee kolommen die alle </a:t>
            </a:r>
            <a:r>
              <a:rPr lang="nl-BE" sz="2000" b="1" dirty="0">
                <a:solidFill>
                  <a:srgbClr val="F04C25"/>
                </a:solidFill>
              </a:rPr>
              <a:t>twee</a:t>
            </a:r>
            <a:r>
              <a:rPr lang="nl-BE" sz="2000" dirty="0"/>
              <a:t> </a:t>
            </a:r>
            <a:r>
              <a:rPr lang="nl-BE" sz="2000" b="1" dirty="0">
                <a:solidFill>
                  <a:srgbClr val="F04C25"/>
                </a:solidFill>
              </a:rPr>
              <a:t>50% </a:t>
            </a:r>
            <a:r>
              <a:rPr lang="nl-BE" sz="2000" dirty="0"/>
              <a:t>breed zijn</a:t>
            </a:r>
          </a:p>
          <a:p>
            <a:pPr lvl="1"/>
            <a:r>
              <a:rPr lang="nl-BE" sz="2400" dirty="0"/>
              <a:t>Open </a:t>
            </a:r>
            <a:r>
              <a:rPr lang="nl-BE" sz="2400" b="1" dirty="0">
                <a:solidFill>
                  <a:srgbClr val="F04C25"/>
                </a:solidFill>
              </a:rPr>
              <a:t>voorbeeld_04.html</a:t>
            </a:r>
          </a:p>
          <a:p>
            <a:pPr lvl="2">
              <a:buFont typeface="Nunito Light" pitchFamily="2" charset="0"/>
              <a:buChar char="×"/>
            </a:pPr>
            <a:r>
              <a:rPr lang="nl-BE" sz="2000" dirty="0"/>
              <a:t>Vier kolommen die alle </a:t>
            </a:r>
            <a:r>
              <a:rPr lang="nl-BE" sz="2000" b="1" dirty="0">
                <a:solidFill>
                  <a:srgbClr val="F04C25"/>
                </a:solidFill>
              </a:rPr>
              <a:t>vier 25% </a:t>
            </a:r>
            <a:r>
              <a:rPr lang="nl-BE" sz="2000" dirty="0"/>
              <a:t>breed zijn</a:t>
            </a:r>
          </a:p>
          <a:p>
            <a:pPr lvl="1"/>
            <a:r>
              <a:rPr lang="nl-BE" sz="2400" dirty="0"/>
              <a:t>Open </a:t>
            </a:r>
            <a:r>
              <a:rPr lang="nl-BE" sz="2400" b="1" dirty="0">
                <a:solidFill>
                  <a:srgbClr val="F04C25"/>
                </a:solidFill>
              </a:rPr>
              <a:t>voorbeeld_05.html</a:t>
            </a:r>
          </a:p>
          <a:p>
            <a:pPr lvl="2">
              <a:buFont typeface="Nunito Light" pitchFamily="2" charset="0"/>
              <a:buChar char="×"/>
            </a:pPr>
            <a:r>
              <a:rPr lang="nl-BE" sz="2000" dirty="0"/>
              <a:t>Drie kolommen waar de </a:t>
            </a:r>
            <a:r>
              <a:rPr lang="nl-BE" sz="2000" b="1" dirty="0">
                <a:solidFill>
                  <a:srgbClr val="F04C25"/>
                </a:solidFill>
              </a:rPr>
              <a:t>middelste 50% </a:t>
            </a:r>
            <a:r>
              <a:rPr lang="nl-BE" sz="2000" dirty="0"/>
              <a:t>breed is en </a:t>
            </a:r>
            <a:r>
              <a:rPr lang="nl-BE" sz="2000" b="1" dirty="0">
                <a:solidFill>
                  <a:srgbClr val="F04C25"/>
                </a:solidFill>
              </a:rPr>
              <a:t>de eerste </a:t>
            </a:r>
            <a:r>
              <a:rPr lang="nl-BE" sz="2000" dirty="0"/>
              <a:t>en </a:t>
            </a:r>
            <a:r>
              <a:rPr lang="nl-BE" sz="2000" b="1" dirty="0">
                <a:solidFill>
                  <a:srgbClr val="F04C25"/>
                </a:solidFill>
              </a:rPr>
              <a:t>de laatste 25%</a:t>
            </a:r>
          </a:p>
          <a:p>
            <a:endParaRPr lang="nl-BE" dirty="0"/>
          </a:p>
          <a:p>
            <a:pPr lvl="1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19016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7C1FA26-E700-4246-AA03-56306F999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@media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C84A49C-2B24-47EC-89A4-460E622C683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B001A3-0C5B-4056-9034-43311D6098F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5</a:t>
            </a:fld>
            <a:endParaRPr lang="nl-BE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D7B0E59-B249-41CC-835B-C9024720D3D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/>
            <a:r>
              <a:rPr lang="nl-BE" dirty="0"/>
              <a:t>Media queries worden gebruikt om </a:t>
            </a:r>
            <a:r>
              <a:rPr lang="nl-BE" b="1" dirty="0">
                <a:solidFill>
                  <a:srgbClr val="F04C25"/>
                </a:solidFill>
              </a:rPr>
              <a:t>verschillende stijlen </a:t>
            </a:r>
            <a:r>
              <a:rPr lang="nl-BE" dirty="0"/>
              <a:t>toe te passen voor verschillende toestellen zoals</a:t>
            </a:r>
          </a:p>
          <a:p>
            <a:pPr lvl="2">
              <a:buFont typeface="Nunito Light" pitchFamily="2" charset="0"/>
              <a:buChar char="×"/>
            </a:pPr>
            <a:r>
              <a:rPr lang="nl-BE" dirty="0" err="1"/>
              <a:t>Desktops</a:t>
            </a:r>
            <a:r>
              <a:rPr lang="nl-BE" dirty="0"/>
              <a:t>, tablets, smartphones, smartwatches..</a:t>
            </a:r>
          </a:p>
          <a:p>
            <a:pPr lvl="1"/>
            <a:r>
              <a:rPr lang="nl-BE" dirty="0"/>
              <a:t>Syntax</a:t>
            </a:r>
          </a:p>
          <a:p>
            <a:pPr lvl="2">
              <a:buFont typeface="Nunito Light" pitchFamily="2" charset="0"/>
              <a:buChar char="×"/>
            </a:pPr>
            <a:r>
              <a:rPr lang="nl-BE" dirty="0">
                <a:solidFill>
                  <a:srgbClr val="009CAB"/>
                </a:solidFill>
                <a:latin typeface="Consolas" panose="020B0609020204030204" pitchFamily="49" charset="0"/>
              </a:rPr>
              <a:t>@media </a:t>
            </a:r>
            <a:r>
              <a:rPr lang="nl-BE" dirty="0" err="1">
                <a:solidFill>
                  <a:srgbClr val="009CAB"/>
                </a:solidFill>
                <a:latin typeface="Consolas" panose="020B0609020204030204" pitchFamily="49" charset="0"/>
              </a:rPr>
              <a:t>not|only</a:t>
            </a:r>
            <a:r>
              <a:rPr lang="nl-BE" dirty="0">
                <a:solidFill>
                  <a:srgbClr val="009CAB"/>
                </a:solidFill>
                <a:latin typeface="Consolas" panose="020B0609020204030204" pitchFamily="49" charset="0"/>
              </a:rPr>
              <a:t> mediatype </a:t>
            </a:r>
            <a:r>
              <a:rPr lang="nl-BE" dirty="0" err="1">
                <a:solidFill>
                  <a:srgbClr val="009CAB"/>
                </a:solidFill>
                <a:latin typeface="Consolas" panose="020B0609020204030204" pitchFamily="49" charset="0"/>
              </a:rPr>
              <a:t>and</a:t>
            </a:r>
            <a:r>
              <a:rPr lang="nl-BE" dirty="0">
                <a:solidFill>
                  <a:srgbClr val="009CAB"/>
                </a:solidFill>
                <a:latin typeface="Consolas" panose="020B0609020204030204" pitchFamily="49" charset="0"/>
              </a:rPr>
              <a:t> (</a:t>
            </a:r>
            <a:r>
              <a:rPr lang="nl-BE" dirty="0" err="1">
                <a:solidFill>
                  <a:srgbClr val="009CAB"/>
                </a:solidFill>
                <a:latin typeface="Consolas" panose="020B0609020204030204" pitchFamily="49" charset="0"/>
              </a:rPr>
              <a:t>expressions</a:t>
            </a:r>
            <a:r>
              <a:rPr lang="nl-BE" dirty="0">
                <a:solidFill>
                  <a:srgbClr val="009CAB"/>
                </a:solidFill>
                <a:latin typeface="Consolas" panose="020B0609020204030204" pitchFamily="49" charset="0"/>
              </a:rPr>
              <a:t> min/max) {</a:t>
            </a:r>
            <a:br>
              <a:rPr lang="nl-BE" dirty="0">
                <a:solidFill>
                  <a:srgbClr val="009CAB"/>
                </a:solidFill>
                <a:latin typeface="Consolas" panose="020B0609020204030204" pitchFamily="49" charset="0"/>
              </a:rPr>
            </a:br>
            <a:r>
              <a:rPr lang="nl-BE" dirty="0">
                <a:solidFill>
                  <a:srgbClr val="009CAB"/>
                </a:solidFill>
                <a:latin typeface="Consolas" panose="020B0609020204030204" pitchFamily="49" charset="0"/>
              </a:rPr>
              <a:t>     CSS-Code;</a:t>
            </a:r>
            <a:br>
              <a:rPr lang="nl-BE" dirty="0">
                <a:solidFill>
                  <a:srgbClr val="009CAB"/>
                </a:solidFill>
                <a:latin typeface="Consolas" panose="020B0609020204030204" pitchFamily="49" charset="0"/>
              </a:rPr>
            </a:br>
            <a:r>
              <a:rPr lang="nl-BE" dirty="0">
                <a:solidFill>
                  <a:srgbClr val="009CAB"/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r>
              <a:rPr lang="nl-BE" dirty="0"/>
              <a:t>Media types</a:t>
            </a:r>
          </a:p>
          <a:p>
            <a:pPr lvl="2">
              <a:buFont typeface="Nunito Light" pitchFamily="2" charset="0"/>
              <a:buChar char="×"/>
            </a:pPr>
            <a:r>
              <a:rPr lang="nl-BE" dirty="0"/>
              <a:t>All, print, screen of speech</a:t>
            </a:r>
          </a:p>
          <a:p>
            <a:endParaRPr lang="nl-BE" dirty="0"/>
          </a:p>
          <a:p>
            <a:pPr lvl="1"/>
            <a:r>
              <a:rPr lang="nl-BE" dirty="0"/>
              <a:t>Open </a:t>
            </a:r>
            <a:r>
              <a:rPr lang="nl-BE" b="1" dirty="0">
                <a:solidFill>
                  <a:srgbClr val="F04C25"/>
                </a:solidFill>
              </a:rPr>
              <a:t>voorbeeld_06.html </a:t>
            </a:r>
            <a:r>
              <a:rPr lang="nl-BE" dirty="0"/>
              <a:t>en</a:t>
            </a:r>
            <a:r>
              <a:rPr lang="nl-BE" b="1" dirty="0"/>
              <a:t> </a:t>
            </a:r>
            <a:r>
              <a:rPr lang="nl-BE" b="1" dirty="0">
                <a:solidFill>
                  <a:srgbClr val="F04C25"/>
                </a:solidFill>
              </a:rPr>
              <a:t>voorbeeld_07.html </a:t>
            </a:r>
            <a:r>
              <a:rPr lang="nl-BE" dirty="0"/>
              <a:t>en maak het scherm kleiner en groter..</a:t>
            </a:r>
          </a:p>
        </p:txBody>
      </p:sp>
    </p:spTree>
    <p:extLst>
      <p:ext uri="{BB962C8B-B14F-4D97-AF65-F5344CB8AC3E}">
        <p14:creationId xmlns:p14="http://schemas.microsoft.com/office/powerpoint/2010/main" val="3353650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7C1FA26-E700-4246-AA03-56306F999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Responsive columns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C84A49C-2B24-47EC-89A4-460E622C683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B001A3-0C5B-4056-9034-43311D6098F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6</a:t>
            </a:fld>
            <a:endParaRPr lang="nl-BE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D7B0E59-B249-41CC-835B-C9024720D3D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lvl="1"/>
            <a:r>
              <a:rPr lang="nl-BE" dirty="0"/>
              <a:t>Nu we weten hoe we op diverse schermen andere CSS regels kunnen toepassen kunnen we onze kolommen makkelijk </a:t>
            </a:r>
            <a:r>
              <a:rPr lang="nl-BE" b="1" dirty="0" err="1">
                <a:solidFill>
                  <a:srgbClr val="EC4B2F"/>
                </a:solidFill>
              </a:rPr>
              <a:t>responsive</a:t>
            </a:r>
            <a:r>
              <a:rPr lang="nl-BE" dirty="0"/>
              <a:t> maken</a:t>
            </a:r>
          </a:p>
          <a:p>
            <a:pPr lvl="1"/>
            <a:r>
              <a:rPr lang="nl-BE" dirty="0"/>
              <a:t>Wanneer de pagina op een kleiner scherm wordt bekeken stellen we in dat de kolommen terug </a:t>
            </a:r>
            <a:r>
              <a:rPr lang="nl-BE" b="1" dirty="0">
                <a:solidFill>
                  <a:srgbClr val="EC4B2F"/>
                </a:solidFill>
              </a:rPr>
              <a:t>100%</a:t>
            </a:r>
            <a:r>
              <a:rPr lang="nl-BE" b="1" dirty="0"/>
              <a:t> </a:t>
            </a:r>
            <a:r>
              <a:rPr lang="nl-BE" dirty="0"/>
              <a:t>breed moeten zijn = </a:t>
            </a:r>
            <a:r>
              <a:rPr lang="nl-BE" b="1" dirty="0">
                <a:solidFill>
                  <a:srgbClr val="EC4B2F"/>
                </a:solidFill>
              </a:rPr>
              <a:t>responsiveness</a:t>
            </a:r>
            <a:endParaRPr lang="nl-BE" b="1" dirty="0"/>
          </a:p>
          <a:p>
            <a:endParaRPr lang="nl-BE" dirty="0"/>
          </a:p>
          <a:p>
            <a:pPr lvl="1"/>
            <a:r>
              <a:rPr lang="nl-BE" dirty="0"/>
              <a:t>Open </a:t>
            </a:r>
            <a:r>
              <a:rPr lang="nl-BE" b="1" dirty="0">
                <a:solidFill>
                  <a:srgbClr val="F04C25"/>
                </a:solidFill>
              </a:rPr>
              <a:t>voorbeeld_08.html </a:t>
            </a:r>
            <a:r>
              <a:rPr lang="nl-BE" dirty="0"/>
              <a:t>en maak het scherm kleiner en groter..</a:t>
            </a:r>
          </a:p>
        </p:txBody>
      </p:sp>
    </p:spTree>
    <p:extLst>
      <p:ext uri="{BB962C8B-B14F-4D97-AF65-F5344CB8AC3E}">
        <p14:creationId xmlns:p14="http://schemas.microsoft.com/office/powerpoint/2010/main" val="511691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F350A02-F361-4319-8FEC-28B79351E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Font-family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EA8E8F3-4A84-4E97-9805-B7C7BFD81D35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E0650EF-B2AD-4CA8-B7DB-52178AD9050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931266D9-403B-4AF4-B94D-8F857854F17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lvl="1"/>
            <a:r>
              <a:rPr lang="nl-BE" dirty="0"/>
              <a:t>Wijzig het lettertype met de </a:t>
            </a:r>
            <a:r>
              <a:rPr lang="nl-BE" b="1" dirty="0">
                <a:solidFill>
                  <a:srgbClr val="EC4B2F"/>
                </a:solidFill>
              </a:rPr>
              <a:t>font-family</a:t>
            </a:r>
            <a:r>
              <a:rPr lang="nl-BE" dirty="0"/>
              <a:t> property</a:t>
            </a:r>
          </a:p>
          <a:p>
            <a:pPr lvl="1"/>
            <a:r>
              <a:rPr lang="nl-BE" dirty="0"/>
              <a:t>Font-family kan best meerdere lettertypes bevatten als </a:t>
            </a:r>
            <a:r>
              <a:rPr lang="nl-BE" b="1" dirty="0" err="1">
                <a:solidFill>
                  <a:srgbClr val="EC4B2F"/>
                </a:solidFill>
              </a:rPr>
              <a:t>fallback</a:t>
            </a:r>
            <a:r>
              <a:rPr lang="nl-BE" b="1" dirty="0">
                <a:solidFill>
                  <a:srgbClr val="EC4B2F"/>
                </a:solidFill>
              </a:rPr>
              <a:t>-systeem</a:t>
            </a:r>
          </a:p>
          <a:p>
            <a:pPr lvl="1"/>
            <a:r>
              <a:rPr lang="nl-BE" dirty="0"/>
              <a:t>Als de browser het eerste lettertype niet ondersteunt, probeert hij het volgende lettertype enz..</a:t>
            </a:r>
          </a:p>
          <a:p>
            <a:endParaRPr lang="nl-BE" dirty="0"/>
          </a:p>
          <a:p>
            <a:pPr lvl="1"/>
            <a:r>
              <a:rPr lang="nl-BE" dirty="0"/>
              <a:t>Open </a:t>
            </a:r>
            <a:r>
              <a:rPr lang="nl-BE" b="1" dirty="0">
                <a:solidFill>
                  <a:srgbClr val="F04C25"/>
                </a:solidFill>
              </a:rPr>
              <a:t>voorbeeld_09.html </a:t>
            </a:r>
            <a:r>
              <a:rPr lang="nl-BE" dirty="0"/>
              <a:t>en bekijk de code, op lijn 9 en 10 staan nog twee voorbeelden in commentaar</a:t>
            </a:r>
          </a:p>
        </p:txBody>
      </p:sp>
    </p:spTree>
    <p:extLst>
      <p:ext uri="{BB962C8B-B14F-4D97-AF65-F5344CB8AC3E}">
        <p14:creationId xmlns:p14="http://schemas.microsoft.com/office/powerpoint/2010/main" val="4059006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86563D3-6417-4451-A6E5-8867C1FC7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Google fonts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74BCB8D-787B-4B27-BF72-3BB36B62E08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0D9F2D6-0CAD-40FE-8F9F-93AA6975D65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8</a:t>
            </a:fld>
            <a:endParaRPr lang="nl-BE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8F292489-35A7-4AF8-BD19-0A49AA093F7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/>
            <a:r>
              <a:rPr lang="nl-BE" dirty="0">
                <a:hlinkClick r:id="rId2"/>
              </a:rPr>
              <a:t>https://fonts.google.com/</a:t>
            </a:r>
            <a:endParaRPr lang="nl-BE" dirty="0"/>
          </a:p>
          <a:p>
            <a:pPr lvl="1"/>
            <a:r>
              <a:rPr lang="nl-BE" dirty="0"/>
              <a:t>Importeer externe lettertypes</a:t>
            </a:r>
          </a:p>
          <a:p>
            <a:pPr lvl="1"/>
            <a:r>
              <a:rPr lang="nl-BE" b="1" dirty="0" err="1">
                <a:solidFill>
                  <a:srgbClr val="EC4B2F"/>
                </a:solidFill>
              </a:rPr>
              <a:t>Embed</a:t>
            </a:r>
            <a:r>
              <a:rPr lang="nl-BE" dirty="0"/>
              <a:t> de font en wijzig de font-family in je CSS bestand</a:t>
            </a:r>
          </a:p>
          <a:p>
            <a:pPr lvl="2">
              <a:buFont typeface="Nunito Light" pitchFamily="2" charset="0"/>
              <a:buChar char="×"/>
            </a:pPr>
            <a:r>
              <a:rPr lang="nl-BE" dirty="0"/>
              <a:t>Embedden is het inladen van een ander bestand</a:t>
            </a:r>
          </a:p>
          <a:p>
            <a:pPr lvl="2">
              <a:buFont typeface="Nunito Light" pitchFamily="2" charset="0"/>
              <a:buChar char="×"/>
            </a:pPr>
            <a:r>
              <a:rPr lang="nl-BE" dirty="0"/>
              <a:t>Doe dit tussen de </a:t>
            </a:r>
            <a:r>
              <a:rPr lang="nl-BE" b="1" dirty="0">
                <a:solidFill>
                  <a:srgbClr val="00A0AE"/>
                </a:solidFill>
              </a:rPr>
              <a:t>&lt;head&gt;</a:t>
            </a:r>
            <a:r>
              <a:rPr lang="nl-BE" dirty="0"/>
              <a:t>-tags</a:t>
            </a:r>
          </a:p>
          <a:p>
            <a:pPr lvl="1"/>
            <a:endParaRPr lang="nl-BE" dirty="0"/>
          </a:p>
          <a:p>
            <a:pPr lvl="1"/>
            <a:r>
              <a:rPr lang="nl-BE" dirty="0"/>
              <a:t>Open </a:t>
            </a:r>
            <a:r>
              <a:rPr lang="nl-BE" b="1" dirty="0">
                <a:solidFill>
                  <a:srgbClr val="F04C25"/>
                </a:solidFill>
              </a:rPr>
              <a:t>voorbeeld_10.html </a:t>
            </a:r>
            <a:r>
              <a:rPr lang="nl-BE" dirty="0"/>
              <a:t>en bekijk de code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B41CE01F-0AD3-3D25-D0A8-B0BC6CD4C0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292E2F0-EF63-4E85-9BF3-756261BEB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4443" y="1366889"/>
            <a:ext cx="2964557" cy="4663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8780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D7D2021-DC2F-441D-BDBE-DAD50D8F9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Font awesome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2C7F1E0-0C65-4092-AF07-563A7FAF7CDA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ECFCBDE-2620-4B68-B2A4-A8E6E5C9D39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9</a:t>
            </a:fld>
            <a:endParaRPr lang="nl-BE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96BEA6A1-EDFB-414D-847A-D5E424D2760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/>
            <a:r>
              <a:rPr lang="nl-BE" sz="2000" dirty="0">
                <a:hlinkClick r:id="rId2"/>
              </a:rPr>
              <a:t>https://fontawesome.com/</a:t>
            </a:r>
            <a:endParaRPr lang="nl-BE" sz="2000" dirty="0"/>
          </a:p>
          <a:p>
            <a:pPr lvl="1"/>
            <a:r>
              <a:rPr lang="nl-BE" sz="2000" dirty="0"/>
              <a:t>Sign up</a:t>
            </a:r>
          </a:p>
          <a:p>
            <a:pPr lvl="1"/>
            <a:r>
              <a:rPr lang="nl-BE" sz="2000" dirty="0"/>
              <a:t>Creëer een </a:t>
            </a:r>
            <a:r>
              <a:rPr lang="nl-BE" sz="2000" b="1" dirty="0">
                <a:solidFill>
                  <a:srgbClr val="EC4B2F"/>
                </a:solidFill>
              </a:rPr>
              <a:t>Kit</a:t>
            </a:r>
          </a:p>
          <a:p>
            <a:pPr lvl="1"/>
            <a:r>
              <a:rPr lang="nl-BE" sz="2000" dirty="0"/>
              <a:t>Voeg je </a:t>
            </a:r>
            <a:r>
              <a:rPr lang="nl-BE" sz="2000" b="1" dirty="0" err="1">
                <a:solidFill>
                  <a:srgbClr val="EC4B2F"/>
                </a:solidFill>
              </a:rPr>
              <a:t>Kit’s</a:t>
            </a:r>
            <a:r>
              <a:rPr lang="nl-BE" sz="2000" b="1" dirty="0"/>
              <a:t> </a:t>
            </a:r>
            <a:r>
              <a:rPr lang="nl-BE" sz="2000" b="1" dirty="0">
                <a:solidFill>
                  <a:srgbClr val="EC4B2F"/>
                </a:solidFill>
              </a:rPr>
              <a:t>Code</a:t>
            </a:r>
            <a:r>
              <a:rPr lang="nl-BE" sz="2000" b="1" dirty="0"/>
              <a:t> </a:t>
            </a:r>
            <a:r>
              <a:rPr lang="nl-BE" sz="2000" dirty="0"/>
              <a:t>toe</a:t>
            </a:r>
          </a:p>
          <a:p>
            <a:pPr lvl="1"/>
            <a:r>
              <a:rPr lang="nl-BE" sz="2000" dirty="0"/>
              <a:t>Icoon zoeken en copy, paste!</a:t>
            </a:r>
          </a:p>
          <a:p>
            <a:endParaRPr lang="nl-BE" sz="2000" dirty="0"/>
          </a:p>
          <a:p>
            <a:pPr lvl="1"/>
            <a:r>
              <a:rPr lang="nl-BE" sz="2000" dirty="0"/>
              <a:t>Open </a:t>
            </a:r>
            <a:r>
              <a:rPr lang="nl-BE" sz="2000" b="1" dirty="0">
                <a:solidFill>
                  <a:srgbClr val="F04C25"/>
                </a:solidFill>
              </a:rPr>
              <a:t>voorbeeld_11.hmtl </a:t>
            </a:r>
            <a:r>
              <a:rPr lang="nl-BE" sz="2000" dirty="0"/>
              <a:t>en bekijk de code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07E6CED-C882-8941-1A5E-FA72112FE1B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47D83D-6354-EB76-16A6-83566BB6A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9845" y="1016901"/>
            <a:ext cx="1833541" cy="1900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0E164B-3F7B-47FA-5527-6CA7B2D0E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000" y="1016901"/>
            <a:ext cx="3915264" cy="187220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71708D-857C-926F-77D9-19509EE2C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1634" y="3473667"/>
            <a:ext cx="4143860" cy="9427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8FA4EA4-6A0C-BC36-7A45-C12E2B8D7C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0587" y="3358606"/>
            <a:ext cx="954499" cy="10577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0AE2B47-40FF-303C-E1E3-553835A10A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6000" y="4972237"/>
            <a:ext cx="6096000" cy="1050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8752411"/>
      </p:ext>
    </p:extLst>
  </p:cSld>
  <p:clrMapOvr>
    <a:masterClrMapping/>
  </p:clrMapOvr>
</p:sld>
</file>

<file path=ppt/theme/theme1.xml><?xml version="1.0" encoding="utf-8"?>
<a:theme xmlns:a="http://schemas.openxmlformats.org/drawingml/2006/main" name="WIT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2FA92118-C9A9-334E-A7A7-11E054C70C8B}"/>
    </a:ext>
  </a:extLst>
</a:theme>
</file>

<file path=ppt/theme/theme2.xml><?xml version="1.0" encoding="utf-8"?>
<a:theme xmlns:a="http://schemas.openxmlformats.org/drawingml/2006/main" name="ORANJE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A1260B05-2FD8-8644-B2E8-60BDAD2EADAA}"/>
    </a:ext>
  </a:extLst>
</a:theme>
</file>

<file path=ppt/theme/theme3.xml><?xml version="1.0" encoding="utf-8"?>
<a:theme xmlns:a="http://schemas.openxmlformats.org/drawingml/2006/main" name="BLAUW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6D4194CE-C9DA-264F-A286-BA9AC7D8F902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49b243c3-5758-488d-a165-3d321439e892" ContentTypeId="0x0101006E2CD5CB49756845926F97DAE5E2F535" PreviousValue="false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M Document" ma:contentTypeID="0x0101006E2CD5CB49756845926F97DAE5E2F535000DCB65DDB7669E45BCF75FB6A30E49C0" ma:contentTypeVersion="12" ma:contentTypeDescription="" ma:contentTypeScope="" ma:versionID="95825bf394d7fd0f8a4cf0f4b014e6a7">
  <xsd:schema xmlns:xsd="http://www.w3.org/2001/XMLSchema" xmlns:xs="http://www.w3.org/2001/XMLSchema" xmlns:p="http://schemas.microsoft.com/office/2006/metadata/properties" xmlns:ns2="3f990481-ab93-40a5-af1d-fa0a4386ebd9" targetNamespace="http://schemas.microsoft.com/office/2006/metadata/properties" ma:root="true" ma:fieldsID="9d886e8635219b2e280c5a2368fcd082" ns2:_="">
    <xsd:import namespace="3f990481-ab93-40a5-af1d-fa0a4386ebd9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2:TaxCatchAllLabel" minOccurs="0"/>
                <xsd:element ref="ns2:deedde69bc2d47abb0d3d990fb400d55" minOccurs="0"/>
                <xsd:element ref="ns2:e664db7c9a45466298be567ee28e7b46" minOccurs="0"/>
                <xsd:element ref="ns2:jcbb0a9beef243af8bd213591b9d1662" minOccurs="0"/>
                <xsd:element ref="ns2:l98a91fe36af4d71ba4ebc7e897e6da3" minOccurs="0"/>
                <xsd:element ref="ns2:TMArchie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90481-ab93-40a5-af1d-fa0a4386ebd9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6" nillable="true" ma:taxonomy="true" ma:internalName="TaxKeywordTaxHTField" ma:taxonomyFieldName="TaxKeyword" ma:displayName="Ondernemingstrefwoorden" ma:fieldId="{23f27201-bee3-471e-b2e7-b64fd8b7ca38}" ma:taxonomyMulti="true" ma:sspId="49b243c3-5758-488d-a165-3d321439e89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7" nillable="true" ma:displayName="Taxonomy Catch All Column" ma:description="" ma:hidden="true" ma:list="{6d1aa748-1d6f-4019-9d6c-138de019a28e}" ma:internalName="TaxCatchAll" ma:showField="CatchAllData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8" nillable="true" ma:displayName="Taxonomy Catch All Column1" ma:description="" ma:hidden="true" ma:list="{6d1aa748-1d6f-4019-9d6c-138de019a28e}" ma:internalName="TaxCatchAllLabel" ma:readOnly="true" ma:showField="CatchAllDataLabel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deedde69bc2d47abb0d3d990fb400d55" ma:index="12" nillable="true" ma:taxonomy="true" ma:internalName="deedde69bc2d47abb0d3d990fb400d55" ma:taxonomyFieldName="TMDocumentType" ma:displayName="Document Type" ma:default="" ma:fieldId="{deedde69-bc2d-47ab-b0d3-d990fb400d55}" ma:sspId="49b243c3-5758-488d-a165-3d321439e892" ma:termSetId="ea0ce270-e5c3-483c-bfdb-d714406b860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664db7c9a45466298be567ee28e7b46" ma:index="14" nillable="true" ma:taxonomy="true" ma:internalName="e664db7c9a45466298be567ee28e7b46" ma:taxonomyFieldName="TMRubriek" ma:displayName="Rubriek" ma:default="" ma:fieldId="{e664db7c-9a45-4662-98be-567ee28e7b46}" ma:sspId="49b243c3-5758-488d-a165-3d321439e892" ma:termSetId="cf2145ad-4fa0-4d3a-a112-5d06a1c88dc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cbb0a9beef243af8bd213591b9d1662" ma:index="16" nillable="true" ma:taxonomy="true" ma:internalName="jcbb0a9beef243af8bd213591b9d1662" ma:taxonomyFieldName="TMAcademieJaar" ma:displayName="Academiejaar" ma:default="" ma:fieldId="{3cbb0a9b-eef2-43af-8bd2-13591b9d1662}" ma:sspId="49b243c3-5758-488d-a165-3d321439e892" ma:termSetId="faa59a2e-9c1e-4550-a638-3eb90797fb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98a91fe36af4d71ba4ebc7e897e6da3" ma:index="18" nillable="true" ma:taxonomy="true" ma:internalName="l98a91fe36af4d71ba4ebc7e897e6da3" ma:taxonomyFieldName="TMSubRubriek" ma:displayName="Subrubriek" ma:default="" ma:fieldId="{598a91fe-36af-4d71-ba4e-bc7e897e6da3}" ma:sspId="49b243c3-5758-488d-a165-3d321439e892" ma:termSetId="b9936c4b-d546-430d-aa8d-c6cc13d3aff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MArchief" ma:index="20" nillable="true" ma:displayName="Archief" ma:default="0" ma:description="Indien aangevinkt, behoort dit tot je archief." ma:internalName="TMArchief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Inhoudstype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3f990481-ab93-40a5-af1d-fa0a4386ebd9">
      <Terms xmlns="http://schemas.microsoft.com/office/infopath/2007/PartnerControls"/>
    </TaxKeywordTaxHTField>
    <l98a91fe36af4d71ba4ebc7e897e6da3 xmlns="3f990481-ab93-40a5-af1d-fa0a4386ebd9">
      <Terms xmlns="http://schemas.microsoft.com/office/infopath/2007/PartnerControls"/>
    </l98a91fe36af4d71ba4ebc7e897e6da3>
    <TMArchief xmlns="3f990481-ab93-40a5-af1d-fa0a4386ebd9">false</TMArchief>
    <e664db7c9a45466298be567ee28e7b46 xmlns="3f990481-ab93-40a5-af1d-fa0a4386ebd9">
      <Terms xmlns="http://schemas.microsoft.com/office/infopath/2007/PartnerControls"/>
    </e664db7c9a45466298be567ee28e7b46>
    <jcbb0a9beef243af8bd213591b9d1662 xmlns="3f990481-ab93-40a5-af1d-fa0a4386ebd9">
      <Terms xmlns="http://schemas.microsoft.com/office/infopath/2007/PartnerControls"/>
    </jcbb0a9beef243af8bd213591b9d1662>
    <deedde69bc2d47abb0d3d990fb400d55 xmlns="3f990481-ab93-40a5-af1d-fa0a4386ebd9">
      <Terms xmlns="http://schemas.microsoft.com/office/infopath/2007/PartnerControls"/>
    </deedde69bc2d47abb0d3d990fb400d55>
    <TaxCatchAll xmlns="3f990481-ab93-40a5-af1d-fa0a4386ebd9"/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27A8F82-D112-4BAF-B4FF-1080622AB369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D2919278-6500-47F7-96B1-B846D0C46D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990481-ab93-40a5-af1d-fa0a4386eb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DC83BB6-E598-4EC6-8615-C66E7DC5C27A}">
  <ds:schemaRefs>
    <ds:schemaRef ds:uri="http://schemas.openxmlformats.org/package/2006/metadata/core-properties"/>
    <ds:schemaRef ds:uri="http://purl.org/dc/dcmitype/"/>
    <ds:schemaRef ds:uri="http://www.w3.org/XML/1998/namespace"/>
    <ds:schemaRef ds:uri="http://purl.org/dc/terms/"/>
    <ds:schemaRef ds:uri="3f990481-ab93-40a5-af1d-fa0a4386ebd9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purl.org/dc/elements/1.1/"/>
  </ds:schemaRefs>
</ds:datastoreItem>
</file>

<file path=customXml/itemProps4.xml><?xml version="1.0" encoding="utf-8"?>
<ds:datastoreItem xmlns:ds="http://schemas.openxmlformats.org/officeDocument/2006/customXml" ds:itemID="{E2447BC1-86BA-4BD0-B121-6EB17C8818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696</Words>
  <Application>Microsoft Office PowerPoint</Application>
  <PresentationFormat>Breedbeeld</PresentationFormat>
  <Paragraphs>93</Paragraphs>
  <Slides>13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3</vt:i4>
      </vt:variant>
      <vt:variant>
        <vt:lpstr>Diatitels</vt:lpstr>
      </vt:variant>
      <vt:variant>
        <vt:i4>13</vt:i4>
      </vt:variant>
    </vt:vector>
  </HeadingPairs>
  <TitlesOfParts>
    <vt:vector size="22" baseType="lpstr">
      <vt:lpstr>Arial</vt:lpstr>
      <vt:lpstr>Calibri</vt:lpstr>
      <vt:lpstr>Nunito Light</vt:lpstr>
      <vt:lpstr>Consolas</vt:lpstr>
      <vt:lpstr>Century Gothic</vt:lpstr>
      <vt:lpstr>Poppins Thin</vt:lpstr>
      <vt:lpstr>WIT</vt:lpstr>
      <vt:lpstr>ORANJE</vt:lpstr>
      <vt:lpstr>BLAUW</vt:lpstr>
      <vt:lpstr>Websites</vt:lpstr>
      <vt:lpstr>Box-sizing</vt:lpstr>
      <vt:lpstr>Tables</vt:lpstr>
      <vt:lpstr>Columns</vt:lpstr>
      <vt:lpstr>@media</vt:lpstr>
      <vt:lpstr>Responsive columns</vt:lpstr>
      <vt:lpstr>Font-family</vt:lpstr>
      <vt:lpstr>Google fonts</vt:lpstr>
      <vt:lpstr>Font awesome</vt:lpstr>
      <vt:lpstr>Background-image</vt:lpstr>
      <vt:lpstr>Responsive navbar</vt:lpstr>
      <vt:lpstr>Bronnen</vt:lpstr>
      <vt:lpstr>Oefeningen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Erika Pelemans</dc:creator>
  <cp:lastModifiedBy>Deriana Morais</cp:lastModifiedBy>
  <cp:revision>1243</cp:revision>
  <dcterms:created xsi:type="dcterms:W3CDTF">2020-09-28T10:08:39Z</dcterms:created>
  <dcterms:modified xsi:type="dcterms:W3CDTF">2023-10-10T07:38:31Z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0x0101006E2CD5CB49756845926F97DAE5E2F535000DCB65DDB7669E45BCF75FB6A30E49C0</vt:lpwstr>
  </property>
  <property fmtid="{D5CDD505-2E9C-101B-9397-08002B2CF9AE}" pid="3" name="MSIP_Label_c337be75-dfbb-4261-9834-ac247c7dde13_Enabled">
    <vt:lpwstr>true</vt:lpwstr>
  </property>
  <property fmtid="{D5CDD505-2E9C-101B-9397-08002B2CF9AE}" pid="4" name="MSIP_Label_c337be75-dfbb-4261-9834-ac247c7dde13_SetDate">
    <vt:lpwstr>2023-03-01T09:54:01Z</vt:lpwstr>
  </property>
  <property fmtid="{D5CDD505-2E9C-101B-9397-08002B2CF9AE}" pid="5" name="MSIP_Label_c337be75-dfbb-4261-9834-ac247c7dde13_Method">
    <vt:lpwstr>Standard</vt:lpwstr>
  </property>
  <property fmtid="{D5CDD505-2E9C-101B-9397-08002B2CF9AE}" pid="6" name="MSIP_Label_c337be75-dfbb-4261-9834-ac247c7dde13_Name">
    <vt:lpwstr>Algemeen</vt:lpwstr>
  </property>
  <property fmtid="{D5CDD505-2E9C-101B-9397-08002B2CF9AE}" pid="7" name="MSIP_Label_c337be75-dfbb-4261-9834-ac247c7dde13_SiteId">
    <vt:lpwstr>77d33cc5-c9b4-4766-95c7-ed5b515e1cce</vt:lpwstr>
  </property>
  <property fmtid="{D5CDD505-2E9C-101B-9397-08002B2CF9AE}" pid="8" name="MSIP_Label_c337be75-dfbb-4261-9834-ac247c7dde13_ActionId">
    <vt:lpwstr>e0edad66-a507-47e5-8510-f4c97de414e3</vt:lpwstr>
  </property>
  <property fmtid="{D5CDD505-2E9C-101B-9397-08002B2CF9AE}" pid="9" name="MSIP_Label_c337be75-dfbb-4261-9834-ac247c7dde13_ContentBits">
    <vt:lpwstr>0</vt:lpwstr>
  </property>
</Properties>
</file>